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86" r:id="rId3"/>
    <p:sldId id="257" r:id="rId4"/>
    <p:sldId id="258" r:id="rId5"/>
    <p:sldId id="261" r:id="rId6"/>
    <p:sldId id="262" r:id="rId7"/>
    <p:sldId id="280" r:id="rId8"/>
    <p:sldId id="281" r:id="rId9"/>
    <p:sldId id="265" r:id="rId10"/>
    <p:sldId id="266" r:id="rId11"/>
    <p:sldId id="267" r:id="rId12"/>
    <p:sldId id="268" r:id="rId13"/>
    <p:sldId id="269" r:id="rId14"/>
    <p:sldId id="270" r:id="rId15"/>
    <p:sldId id="271" r:id="rId16"/>
    <p:sldId id="282" r:id="rId17"/>
    <p:sldId id="272" r:id="rId18"/>
    <p:sldId id="273" r:id="rId19"/>
    <p:sldId id="283" r:id="rId20"/>
    <p:sldId id="284" r:id="rId21"/>
    <p:sldId id="285"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5" d="100"/>
          <a:sy n="125" d="100"/>
        </p:scale>
        <p:origin x="-72" y="17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F80BFB-B1C2-44FD-81DA-96DD39C4FF54}" type="datetimeFigureOut">
              <a:rPr lang="en-US" smtClean="0"/>
              <a:pPr/>
              <a:t>2/16/2016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82443F-1CCF-447C-9321-A438B34C68B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82443F-1CCF-447C-9321-A438B34C68B5}"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2A351E3-49EB-4856-B37B-DD698CFCC6E9}" type="slidenum">
              <a:rPr lang="en-US"/>
              <a:pPr/>
              <a:t>10</a:t>
            </a:fld>
            <a:endParaRPr lang="en-US" dirty="0"/>
          </a:p>
        </p:txBody>
      </p:sp>
      <p:sp>
        <p:nvSpPr>
          <p:cNvPr id="28673"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A32991E9-31F4-417F-AC51-2C0FC2535BBF}" type="slidenum">
              <a:rPr lang="en-US" sz="1200">
                <a:latin typeface="+mn-lt"/>
              </a:rPr>
              <a:pPr algn="r">
                <a:defRPr/>
              </a:pPr>
              <a:t>10</a:t>
            </a:fld>
            <a:endParaRPr lang="en-US" sz="1200" dirty="0">
              <a:latin typeface="+mn-lt"/>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xfrm>
            <a:off x="914400" y="4343400"/>
            <a:ext cx="5029200" cy="4114800"/>
          </a:xfrm>
        </p:spPr>
        <p:txBody>
          <a:bodyPr/>
          <a:lstStyle/>
          <a:p>
            <a:pPr>
              <a:spcBef>
                <a:spcPct val="0"/>
              </a:spcBef>
            </a:pP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FA03A1-2897-4FB1-A624-85AFA31285E1}" type="slidenum">
              <a:rPr lang="en-US"/>
              <a:pPr/>
              <a:t>11</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xfrm>
            <a:off x="914400" y="4343400"/>
            <a:ext cx="5029200" cy="4114800"/>
          </a:xfrm>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156D7B-8ACE-4BA6-999E-EBE3C17ED502}" type="slidenum">
              <a:rPr lang="en-US"/>
              <a:pPr/>
              <a:t>12</a:t>
            </a:fld>
            <a:endParaRPr lang="en-US" dirty="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AC2A431-3E1B-4021-8B01-33A330F8A227}" type="slidenum">
              <a:rPr lang="en-US"/>
              <a:pPr/>
              <a:t>13</a:t>
            </a:fld>
            <a:endParaRPr lang="en-US" dirty="0"/>
          </a:p>
        </p:txBody>
      </p:sp>
      <p:sp>
        <p:nvSpPr>
          <p:cNvPr id="30721"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320978D4-88EC-40D5-A7C6-F3576134A554}" type="slidenum">
              <a:rPr lang="en-US" sz="1200">
                <a:latin typeface="+mn-lt"/>
              </a:rPr>
              <a:pPr algn="r">
                <a:defRPr/>
              </a:pPr>
              <a:t>13</a:t>
            </a:fld>
            <a:endParaRPr lang="en-US" sz="1200" dirty="0">
              <a:latin typeface="+mn-lt"/>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914400" y="4343400"/>
            <a:ext cx="5029200" cy="4114800"/>
          </a:xfrm>
        </p:spPr>
        <p:txBody>
          <a:bodyPr/>
          <a:lstStyle/>
          <a:p>
            <a:pPr>
              <a:spcBef>
                <a:spcPct val="0"/>
              </a:spcBef>
            </a:pP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8F39B8-C9A7-481D-93C1-2CF48AB9B1BA}" type="slidenum">
              <a:rPr lang="en-US"/>
              <a:pPr/>
              <a:t>14</a:t>
            </a:fld>
            <a:endParaRPr lang="en-US" dirty="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xfrm>
            <a:off x="914400" y="4343400"/>
            <a:ext cx="5029200" cy="4114800"/>
          </a:xfrm>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AF2B81-38A6-4BBC-8131-E854CE8EC333}" type="slidenum">
              <a:rPr lang="en-US"/>
              <a:pPr/>
              <a:t>15</a:t>
            </a:fld>
            <a:endParaRPr lang="en-US" dirty="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xfrm>
            <a:off x="914400" y="4343400"/>
            <a:ext cx="5029200" cy="4114800"/>
          </a:xfrm>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CEFB55-EA93-4D4C-9134-55AEE9059E10}" type="slidenum">
              <a:rPr lang="en-US"/>
              <a:pPr/>
              <a:t>16</a:t>
            </a:fld>
            <a:endParaRPr lang="en-US" dirty="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xfrm>
            <a:off x="914400" y="4343400"/>
            <a:ext cx="5029200" cy="4114800"/>
          </a:xfrm>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0F6471-C48C-4DBD-9798-02CFDAC88844}" type="slidenum">
              <a:rPr lang="en-US"/>
              <a:pPr/>
              <a:t>17</a:t>
            </a:fld>
            <a:endParaRPr lang="en-US" dirty="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xfrm>
            <a:off x="914400" y="4343400"/>
            <a:ext cx="5029200" cy="4114800"/>
          </a:xfrm>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DE3C72-7CCB-4FE4-B3A8-509F49232588}" type="slidenum">
              <a:rPr lang="en-US"/>
              <a:pPr/>
              <a:t>18</a:t>
            </a:fld>
            <a:endParaRPr lang="en-US" dirty="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703411-D6ED-4226-BC1D-A839C39B6485}" type="slidenum">
              <a:rPr lang="en-US"/>
              <a:pPr/>
              <a:t>22</a:t>
            </a:fld>
            <a:endParaRPr lang="en-US" dirty="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a:ln/>
        </p:spPr>
        <p:txBody>
          <a:bodyPr/>
          <a:lstStyle/>
          <a:p>
            <a:fld id="{37B9C7C1-94CD-4D5B-B80D-88CA100E9910}" type="slidenum">
              <a:rPr lang="en-US"/>
              <a:pPr/>
              <a:t>2</a:t>
            </a:fld>
            <a:endParaRPr lang="en-US" dirty="0"/>
          </a:p>
        </p:txBody>
      </p:sp>
      <p:sp>
        <p:nvSpPr>
          <p:cNvPr id="18433"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17831096-FA6C-4358-9111-182A5986789D}" type="slidenum">
              <a:rPr lang="en-US" sz="1200">
                <a:latin typeface="+mn-lt"/>
              </a:rPr>
              <a:pPr algn="r">
                <a:defRPr/>
              </a:pPr>
              <a:t>2</a:t>
            </a:fld>
            <a:endParaRPr lang="en-US" sz="1200" dirty="0">
              <a:latin typeface="+mn-lt"/>
            </a:endParaRPr>
          </a:p>
        </p:txBody>
      </p:sp>
      <p:sp>
        <p:nvSpPr>
          <p:cNvPr id="819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5A5D089-E5DB-46E2-BA68-FF81ECAE9ADB}" type="slidenum">
              <a:rPr lang="en-US" sz="1200">
                <a:ea typeface="MS PGothic" pitchFamily="34" charset="-128"/>
                <a:cs typeface="Arial" pitchFamily="34" charset="0"/>
              </a:rPr>
              <a:pPr algn="r"/>
              <a:t>2</a:t>
            </a:fld>
            <a:endParaRPr lang="en-US" sz="1200" dirty="0">
              <a:ea typeface="MS PGothic" pitchFamily="34" charset="-128"/>
              <a:cs typeface="Arial" pitchFamily="34" charset="0"/>
            </a:endParaRPr>
          </a:p>
        </p:txBody>
      </p:sp>
      <p:sp>
        <p:nvSpPr>
          <p:cNvPr id="8196" name="Rectangle 2"/>
          <p:cNvSpPr>
            <a:spLocks noGrp="1" noRot="1" noChangeAspect="1" noChangeArrowheads="1" noTextEdit="1"/>
          </p:cNvSpPr>
          <p:nvPr>
            <p:ph type="sldImg"/>
          </p:nvPr>
        </p:nvSpPr>
        <p:spPr>
          <a:ln/>
        </p:spPr>
      </p:sp>
      <p:sp>
        <p:nvSpPr>
          <p:cNvPr id="8197" name="Rectangle 3"/>
          <p:cNvSpPr>
            <a:spLocks noGrp="1" noChangeArrowheads="1"/>
          </p:cNvSpPr>
          <p:nvPr>
            <p:ph type="body" idx="1"/>
          </p:nvPr>
        </p:nvSpPr>
        <p:spPr>
          <a:xfrm>
            <a:off x="914400" y="4343400"/>
            <a:ext cx="5029200" cy="4114800"/>
          </a:xfrm>
        </p:spPr>
        <p:txBody>
          <a:bodyPr/>
          <a:lstStyle/>
          <a:p>
            <a:pPr>
              <a:spcBef>
                <a:spcPct val="0"/>
              </a:spcBef>
            </a:pP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a:ln/>
        </p:spPr>
        <p:txBody>
          <a:bodyPr/>
          <a:lstStyle/>
          <a:p>
            <a:fld id="{469E5E0F-F3B7-479A-BE5D-98047F0E3756}" type="slidenum">
              <a:rPr lang="en-US"/>
              <a:pPr/>
              <a:t>23</a:t>
            </a:fld>
            <a:endParaRPr lang="en-US" dirty="0"/>
          </a:p>
        </p:txBody>
      </p:sp>
      <p:sp>
        <p:nvSpPr>
          <p:cNvPr id="18433"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C8CB519C-F845-4E11-B6F8-265D5E20F2C6}" type="slidenum">
              <a:rPr lang="en-US" sz="1200">
                <a:latin typeface="+mn-lt"/>
              </a:rPr>
              <a:pPr algn="r">
                <a:defRPr/>
              </a:pPr>
              <a:t>23</a:t>
            </a:fld>
            <a:endParaRPr lang="en-US" sz="1200" dirty="0">
              <a:latin typeface="+mn-lt"/>
            </a:endParaRPr>
          </a:p>
        </p:txBody>
      </p:sp>
      <p:sp>
        <p:nvSpPr>
          <p:cNvPr id="5120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1B8C3B0-6A70-4350-B647-55ED0ACF31AA}" type="slidenum">
              <a:rPr lang="en-US" sz="1200">
                <a:ea typeface="MS PGothic" pitchFamily="34" charset="-128"/>
                <a:cs typeface="Arial" pitchFamily="34" charset="0"/>
              </a:rPr>
              <a:pPr algn="r"/>
              <a:t>23</a:t>
            </a:fld>
            <a:endParaRPr lang="en-US" sz="1200" dirty="0">
              <a:ea typeface="MS PGothic" pitchFamily="34" charset="-128"/>
              <a:cs typeface="Arial" pitchFamily="34" charset="0"/>
            </a:endParaRPr>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xfrm>
            <a:off x="914400" y="4343400"/>
            <a:ext cx="5029200" cy="4114800"/>
          </a:xfrm>
        </p:spPr>
        <p:txBody>
          <a:bodyPr/>
          <a:lstStyle/>
          <a:p>
            <a:pPr>
              <a:spcBef>
                <a:spcPct val="0"/>
              </a:spcBef>
            </a:pP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F7951A-83AB-452D-9A6B-31ABBB07F147}" type="slidenum">
              <a:rPr lang="en-US"/>
              <a:pPr/>
              <a:t>3</a:t>
            </a:fld>
            <a:endParaRPr lang="en-US" dirty="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xfrm>
            <a:off x="914400" y="4343400"/>
            <a:ext cx="5029200" cy="4114800"/>
          </a:xfrm>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C8FDA-4C92-4A89-90D6-A863CC44D45F}" type="slidenum">
              <a:rPr lang="en-US"/>
              <a:pPr/>
              <a:t>4</a:t>
            </a:fld>
            <a:endParaRPr lang="en-US" dirty="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a:ln/>
        </p:spPr>
        <p:txBody>
          <a:bodyPr/>
          <a:lstStyle/>
          <a:p>
            <a:fld id="{12F1EAC9-0439-4913-97F9-8146882E9045}" type="slidenum">
              <a:rPr lang="en-US"/>
              <a:pPr/>
              <a:t>5</a:t>
            </a:fld>
            <a:endParaRPr lang="en-US" dirty="0"/>
          </a:p>
        </p:txBody>
      </p:sp>
      <p:sp>
        <p:nvSpPr>
          <p:cNvPr id="20481"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2ACA7C3B-0D6A-498A-9423-DAD4971938EC}" type="slidenum">
              <a:rPr lang="en-US" sz="1200">
                <a:latin typeface="+mn-lt"/>
              </a:rPr>
              <a:pPr algn="r">
                <a:defRPr/>
              </a:pPr>
              <a:t>5</a:t>
            </a:fld>
            <a:endParaRPr lang="en-US" sz="1200" dirty="0">
              <a:latin typeface="+mn-lt"/>
            </a:endParaRPr>
          </a:p>
        </p:txBody>
      </p:sp>
      <p:sp>
        <p:nvSpPr>
          <p:cNvPr id="1024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773E986-F5C2-4DA1-989F-FC4F96BF6DA9}" type="slidenum">
              <a:rPr lang="en-US" sz="1200">
                <a:cs typeface="Arial" pitchFamily="34" charset="0"/>
              </a:rPr>
              <a:pPr algn="r"/>
              <a:t>5</a:t>
            </a:fld>
            <a:endParaRPr lang="en-US" sz="1200" dirty="0">
              <a:cs typeface="Arial" pitchFamily="34" charset="0"/>
            </a:endParaRPr>
          </a:p>
        </p:txBody>
      </p:sp>
      <p:sp>
        <p:nvSpPr>
          <p:cNvPr id="10244" name="Rectangle 2"/>
          <p:cNvSpPr>
            <a:spLocks noGrp="1" noRot="1" noChangeAspect="1" noChangeArrowheads="1" noTextEdit="1"/>
          </p:cNvSpPr>
          <p:nvPr>
            <p:ph type="sldImg"/>
          </p:nvPr>
        </p:nvSpPr>
        <p:spPr>
          <a:xfrm>
            <a:off x="1144588" y="685800"/>
            <a:ext cx="4572000" cy="3429000"/>
          </a:xfrm>
          <a:ln/>
        </p:spPr>
      </p:sp>
      <p:sp>
        <p:nvSpPr>
          <p:cNvPr id="10245" name="Rectangle 3"/>
          <p:cNvSpPr>
            <a:spLocks noGrp="1" noChangeArrowheads="1"/>
          </p:cNvSpPr>
          <p:nvPr>
            <p:ph type="body" idx="1"/>
          </p:nvPr>
        </p:nvSpPr>
        <p:spPr>
          <a:xfrm>
            <a:off x="914400" y="4343400"/>
            <a:ext cx="5029200" cy="4114800"/>
          </a:xfrm>
        </p:spPr>
        <p:txBody>
          <a:bodyPr/>
          <a:lstStyle/>
          <a:p>
            <a:pPr>
              <a:spcBef>
                <a:spcPct val="0"/>
              </a:spcBef>
            </a:pP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6107B1B-CDB4-4743-BBFF-F2FD3A32DFF7}" type="slidenum">
              <a:rPr lang="en-US"/>
              <a:pPr/>
              <a:t>6</a:t>
            </a:fld>
            <a:endParaRPr lang="en-US" dirty="0"/>
          </a:p>
        </p:txBody>
      </p:sp>
      <p:sp>
        <p:nvSpPr>
          <p:cNvPr id="22529"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912D763F-3BA3-4228-A771-04036CA41247}" type="slidenum">
              <a:rPr lang="en-US" sz="1200">
                <a:latin typeface="+mn-lt"/>
              </a:rPr>
              <a:pPr algn="r">
                <a:defRPr/>
              </a:pPr>
              <a:t>6</a:t>
            </a:fld>
            <a:endParaRPr lang="en-US" sz="1200" dirty="0">
              <a:latin typeface="+mn-lt"/>
            </a:endParaRPr>
          </a:p>
        </p:txBody>
      </p:sp>
      <p:sp>
        <p:nvSpPr>
          <p:cNvPr id="12291" name="Rectangle 2"/>
          <p:cNvSpPr>
            <a:spLocks noGrp="1" noRot="1" noChangeAspect="1" noChangeArrowheads="1" noTextEdit="1"/>
          </p:cNvSpPr>
          <p:nvPr>
            <p:ph type="sldImg"/>
          </p:nvPr>
        </p:nvSpPr>
        <p:spPr>
          <a:xfrm>
            <a:off x="1144588" y="685800"/>
            <a:ext cx="4572000" cy="3429000"/>
          </a:xfrm>
          <a:ln/>
        </p:spPr>
      </p:sp>
      <p:sp>
        <p:nvSpPr>
          <p:cNvPr id="12292" name="Rectangle 3"/>
          <p:cNvSpPr>
            <a:spLocks noGrp="1" noChangeArrowheads="1"/>
          </p:cNvSpPr>
          <p:nvPr>
            <p:ph type="body" idx="1"/>
          </p:nvPr>
        </p:nvSpPr>
        <p:spPr/>
        <p:txBody>
          <a:bodyPr/>
          <a:lstStyle/>
          <a:p>
            <a:pPr>
              <a:lnSpc>
                <a:spcPct val="80000"/>
              </a:lnSpc>
              <a:spcBef>
                <a:spcPct val="0"/>
              </a:spcBef>
            </a:pP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en-US" dirty="0"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en-US" dirty="0"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108B5D3-1DA1-4469-86B9-0AF9013BF94B}" type="slidenum">
              <a:rPr lang="en-US"/>
              <a:pPr/>
              <a:t>9</a:t>
            </a:fld>
            <a:endParaRPr lang="en-US" dirty="0"/>
          </a:p>
        </p:txBody>
      </p:sp>
      <p:sp>
        <p:nvSpPr>
          <p:cNvPr id="26625"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B7918EA8-3B5B-4DCE-A393-6CEAB7A550DE}" type="slidenum">
              <a:rPr lang="en-US" sz="1200">
                <a:latin typeface="+mn-lt"/>
              </a:rPr>
              <a:pPr algn="r">
                <a:defRPr/>
              </a:pPr>
              <a:t>9</a:t>
            </a:fld>
            <a:endParaRPr lang="en-US" sz="1200" dirty="0">
              <a:latin typeface="+mn-lt"/>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xfrm>
            <a:off x="914400" y="4343400"/>
            <a:ext cx="5029200" cy="4114800"/>
          </a:xfrm>
        </p:spPr>
        <p:txBody>
          <a:bodyPr/>
          <a:lstStyle/>
          <a:p>
            <a:pPr>
              <a:spcBef>
                <a:spcPct val="0"/>
              </a:spcBef>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9B53F68-2819-4253-BEA8-6A96812DB973}" type="datetimeFigureOut">
              <a:rPr lang="en-US" smtClean="0"/>
              <a:pPr/>
              <a:t>2/16/2016</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3AFC2A93-D873-4BAC-A58E-153D67B6D73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B53F68-2819-4253-BEA8-6A96812DB973}" type="datetimeFigureOut">
              <a:rPr lang="en-US" smtClean="0"/>
              <a:pPr/>
              <a:t>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C2A93-D873-4BAC-A58E-153D67B6D7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B53F68-2819-4253-BEA8-6A96812DB973}" type="datetimeFigureOut">
              <a:rPr lang="en-US" smtClean="0"/>
              <a:pPr/>
              <a:t>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C2A93-D873-4BAC-A58E-153D67B6D7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B53F68-2819-4253-BEA8-6A96812DB973}" type="datetimeFigureOut">
              <a:rPr lang="en-US" smtClean="0"/>
              <a:pPr/>
              <a:t>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C2A93-D873-4BAC-A58E-153D67B6D7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9B53F68-2819-4253-BEA8-6A96812DB973}" type="datetimeFigureOut">
              <a:rPr lang="en-US" smtClean="0"/>
              <a:pPr/>
              <a:t>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C2A93-D873-4BAC-A58E-153D67B6D73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B53F68-2819-4253-BEA8-6A96812DB973}" type="datetimeFigureOut">
              <a:rPr lang="en-US" smtClean="0"/>
              <a:pPr/>
              <a:t>2/16/2016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FC2A93-D873-4BAC-A58E-153D67B6D7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9B53F68-2819-4253-BEA8-6A96812DB973}" type="datetimeFigureOut">
              <a:rPr lang="en-US" smtClean="0"/>
              <a:pPr/>
              <a:t>2/16/2016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FC2A93-D873-4BAC-A58E-153D67B6D7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B53F68-2819-4253-BEA8-6A96812DB973}" type="datetimeFigureOut">
              <a:rPr lang="en-US" smtClean="0"/>
              <a:pPr/>
              <a:t>2/16/2016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FC2A93-D873-4BAC-A58E-153D67B6D7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B53F68-2819-4253-BEA8-6A96812DB973}" type="datetimeFigureOut">
              <a:rPr lang="en-US" smtClean="0"/>
              <a:pPr/>
              <a:t>2/16/2016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FC2A93-D873-4BAC-A58E-153D67B6D7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B53F68-2819-4253-BEA8-6A96812DB973}" type="datetimeFigureOut">
              <a:rPr lang="en-US" smtClean="0"/>
              <a:pPr/>
              <a:t>2/16/2016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FC2A93-D873-4BAC-A58E-153D67B6D7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B53F68-2819-4253-BEA8-6A96812DB973}" type="datetimeFigureOut">
              <a:rPr lang="en-US" smtClean="0"/>
              <a:pPr/>
              <a:t>2/16/2016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3AFC2A93-D873-4BAC-A58E-153D67B6D73D}"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9B53F68-2819-4253-BEA8-6A96812DB973}" type="datetimeFigureOut">
              <a:rPr lang="en-US" smtClean="0"/>
              <a:pPr/>
              <a:t>2/16/2016</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FC2A93-D873-4BAC-A58E-153D67B6D73D}"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Father’s Impact on Children; Consequences for Social Development</a:t>
            </a:r>
            <a:endParaRPr lang="en-US" dirty="0"/>
          </a:p>
        </p:txBody>
      </p:sp>
      <p:sp>
        <p:nvSpPr>
          <p:cNvPr id="3" name="Subtitle 2"/>
          <p:cNvSpPr>
            <a:spLocks noGrp="1"/>
          </p:cNvSpPr>
          <p:nvPr>
            <p:ph type="subTitle" idx="1"/>
          </p:nvPr>
        </p:nvSpPr>
        <p:spPr/>
        <p:txBody>
          <a:bodyPr>
            <a:normAutofit fontScale="85000" lnSpcReduction="20000"/>
          </a:bodyPr>
          <a:lstStyle/>
          <a:p>
            <a:r>
              <a:rPr lang="en-US" sz="2400" i="1" dirty="0" smtClean="0"/>
              <a:t>		Role of the Family for Strengthening Social </a:t>
            </a:r>
            <a:r>
              <a:rPr lang="en-US" sz="2400" dirty="0" smtClean="0"/>
              <a:t>Development/UN Commission on Social Development, </a:t>
            </a:r>
            <a:r>
              <a:rPr lang="en-US" sz="2400" i="1" dirty="0" smtClean="0"/>
              <a:t>Permanent Mission of Qatar</a:t>
            </a:r>
            <a:r>
              <a:rPr lang="en-US" sz="2400" dirty="0" smtClean="0"/>
              <a:t>, UN NGO Committee on the Family</a:t>
            </a:r>
          </a:p>
          <a:p>
            <a:r>
              <a:rPr lang="en-US" sz="1900" i="1" dirty="0" smtClean="0"/>
              <a:t>11 February 2016 NYC</a:t>
            </a:r>
          </a:p>
          <a:p>
            <a:r>
              <a:rPr lang="en-US" sz="2400" b="1" dirty="0" smtClean="0"/>
              <a:t>Kyle D. Pruett, M.D.</a:t>
            </a:r>
          </a:p>
          <a:p>
            <a:r>
              <a:rPr lang="en-US" sz="2100" i="1" dirty="0" smtClean="0"/>
              <a:t>Clinical Professor of Child Psychiatry, Yale School of Medicine</a:t>
            </a:r>
            <a:endParaRPr lang="en-US" sz="21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914400" y="457200"/>
            <a:ext cx="8229600" cy="1143000"/>
          </a:xfrm>
          <a:noFill/>
          <a:ln/>
        </p:spPr>
        <p:txBody>
          <a:bodyPr>
            <a:normAutofit/>
            <a:scene3d>
              <a:camera prst="orthographicFront"/>
              <a:lightRig rig="soft" dir="t">
                <a:rot lat="0" lon="0" rev="16800000"/>
              </a:lightRig>
            </a:scene3d>
            <a:sp3d prstMaterial="softEdge">
              <a:bevelT w="38100" h="38100"/>
            </a:sp3d>
          </a:bodyPr>
          <a:lstStyle/>
          <a:p>
            <a:pPr fontAlgn="auto">
              <a:spcAft>
                <a:spcPts val="0"/>
              </a:spcAft>
              <a:defRPr/>
            </a:pPr>
            <a:r>
              <a:rPr lang="en-US" sz="3400" b="1"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Distinguishing </a:t>
            </a:r>
            <a:br>
              <a:rPr lang="en-US" sz="3400" b="1"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br>
            <a:r>
              <a:rPr lang="en-US" sz="3400" b="1"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Maternal/Paternal Behavior Trends</a:t>
            </a:r>
          </a:p>
        </p:txBody>
      </p:sp>
      <p:sp>
        <p:nvSpPr>
          <p:cNvPr id="17411" name="Rectangle 3"/>
          <p:cNvSpPr>
            <a:spLocks noGrp="1" noChangeArrowheads="1"/>
          </p:cNvSpPr>
          <p:nvPr>
            <p:ph idx="4294967295"/>
          </p:nvPr>
        </p:nvSpPr>
        <p:spPr>
          <a:xfrm>
            <a:off x="0" y="1600200"/>
            <a:ext cx="8229600" cy="4525963"/>
          </a:xfrm>
        </p:spPr>
        <p:txBody>
          <a:bodyPr/>
          <a:lstStyle/>
          <a:p>
            <a:pPr marL="547688" indent="-411163"/>
            <a:endParaRPr lang="en-US" sz="3000" dirty="0"/>
          </a:p>
          <a:p>
            <a:pPr marL="547688" indent="-411163"/>
            <a:r>
              <a:rPr lang="en-US" sz="2400" dirty="0"/>
              <a:t>Preference for activation/stimulation vs. 	soothing/comforting</a:t>
            </a:r>
          </a:p>
          <a:p>
            <a:pPr marL="547688" indent="-411163"/>
            <a:r>
              <a:rPr lang="en-US" sz="2400" dirty="0"/>
              <a:t>Unpredictable vs. regulating style</a:t>
            </a:r>
          </a:p>
          <a:p>
            <a:pPr marL="547688" indent="-411163"/>
            <a:r>
              <a:rPr lang="en-US" sz="2400" dirty="0"/>
              <a:t>Preparation for place in the world vs. </a:t>
            </a:r>
            <a:r>
              <a:rPr lang="en-US" sz="2400" dirty="0" smtClean="0"/>
              <a:t>relationships</a:t>
            </a:r>
            <a:endParaRPr lang="en-US" sz="2400" dirty="0"/>
          </a:p>
          <a:p>
            <a:pPr marL="547688" indent="-411163"/>
            <a:r>
              <a:rPr lang="en-US" sz="2400" dirty="0"/>
              <a:t>Discipline: ‘real world’ vs. </a:t>
            </a:r>
            <a:r>
              <a:rPr lang="en-US" sz="2400" dirty="0" smtClean="0"/>
              <a:t>relational adaptation</a:t>
            </a:r>
            <a:endParaRPr lang="en-US" sz="2400" dirty="0"/>
          </a:p>
          <a:p>
            <a:pPr marL="547688" indent="-411163"/>
            <a:r>
              <a:rPr lang="en-US" sz="2400" dirty="0" smtClean="0"/>
              <a:t>Frustration </a:t>
            </a:r>
            <a:r>
              <a:rPr lang="en-US" sz="2400" dirty="0"/>
              <a:t>tolerance vs. facilitating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466725"/>
            <a:ext cx="8229600" cy="950913"/>
          </a:xfrm>
        </p:spPr>
        <p:txBody>
          <a:bodyPr/>
          <a:lstStyle/>
          <a:p>
            <a:r>
              <a:rPr lang="en-US" sz="3600" dirty="0"/>
              <a:t>Evidence that Men Respond to Children</a:t>
            </a:r>
          </a:p>
        </p:txBody>
      </p:sp>
      <p:sp>
        <p:nvSpPr>
          <p:cNvPr id="25603" name="Rectangle 3"/>
          <p:cNvSpPr>
            <a:spLocks noGrp="1" noChangeArrowheads="1"/>
          </p:cNvSpPr>
          <p:nvPr>
            <p:ph idx="1"/>
          </p:nvPr>
        </p:nvSpPr>
        <p:spPr>
          <a:xfrm>
            <a:off x="838200" y="2017713"/>
            <a:ext cx="8116888" cy="4114800"/>
          </a:xfrm>
        </p:spPr>
        <p:txBody>
          <a:bodyPr/>
          <a:lstStyle/>
          <a:p>
            <a:r>
              <a:rPr lang="en-US" dirty="0"/>
              <a:t>Biological response to colicky infant </a:t>
            </a:r>
          </a:p>
          <a:p>
            <a:r>
              <a:rPr lang="en-US" dirty="0"/>
              <a:t>Touch and smell recognition </a:t>
            </a:r>
          </a:p>
          <a:p>
            <a:r>
              <a:rPr lang="en-US" dirty="0"/>
              <a:t>Spontaneous speech patterns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809625"/>
            <a:ext cx="8229600" cy="608013"/>
          </a:xfrm>
        </p:spPr>
        <p:txBody>
          <a:bodyPr>
            <a:normAutofit fontScale="90000"/>
          </a:bodyPr>
          <a:lstStyle/>
          <a:p>
            <a:r>
              <a:rPr lang="en-US" dirty="0"/>
              <a:t>Father-Child Interactions</a:t>
            </a:r>
          </a:p>
        </p:txBody>
      </p:sp>
      <p:sp>
        <p:nvSpPr>
          <p:cNvPr id="27651" name="Rectangle 3"/>
          <p:cNvSpPr>
            <a:spLocks noGrp="1" noChangeArrowheads="1"/>
          </p:cNvSpPr>
          <p:nvPr>
            <p:ph idx="1"/>
          </p:nvPr>
        </p:nvSpPr>
        <p:spPr>
          <a:xfrm>
            <a:off x="1027113" y="1752600"/>
            <a:ext cx="8116887" cy="4114800"/>
          </a:xfrm>
        </p:spPr>
        <p:txBody>
          <a:bodyPr/>
          <a:lstStyle/>
          <a:p>
            <a:pPr>
              <a:buFontTx/>
              <a:buNone/>
            </a:pPr>
            <a:r>
              <a:rPr lang="en-US" sz="2800" dirty="0"/>
              <a:t>Unique maternal vs. paternal comfort-seeking behavior depending on </a:t>
            </a:r>
            <a:r>
              <a:rPr lang="en-US" sz="2800" i="1" dirty="0"/>
              <a:t>age </a:t>
            </a:r>
          </a:p>
          <a:p>
            <a:pPr>
              <a:buFontTx/>
              <a:buNone/>
            </a:pPr>
            <a:r>
              <a:rPr lang="en-US" sz="2800" dirty="0"/>
              <a:t>Role of “first significant other” </a:t>
            </a:r>
          </a:p>
          <a:p>
            <a:pPr>
              <a:buFontTx/>
              <a:buNone/>
            </a:pPr>
            <a:r>
              <a:rPr lang="en-US" sz="2800" dirty="0"/>
              <a:t>Importance of </a:t>
            </a:r>
            <a:r>
              <a:rPr lang="en-US" sz="2800" dirty="0" smtClean="0"/>
              <a:t>play and frustration management </a:t>
            </a:r>
            <a:r>
              <a:rPr lang="en-US" sz="2800" dirty="0"/>
              <a:t>in paternal intimacy</a:t>
            </a:r>
          </a:p>
          <a:p>
            <a:pPr>
              <a:buFontTx/>
              <a:buNone/>
            </a:pPr>
            <a:r>
              <a:rPr lang="en-US" sz="2800" dirty="0" smtClean="0"/>
              <a:t>Adolescence </a:t>
            </a:r>
            <a:r>
              <a:rPr lang="en-US" sz="2800" dirty="0"/>
              <a:t>and ‘limit setting’</a:t>
            </a:r>
          </a:p>
          <a:p>
            <a:pPr>
              <a:buFontTx/>
              <a:buNone/>
            </a:pPr>
            <a:r>
              <a:rPr lang="en-US" sz="2800" dirty="0"/>
              <a:t>Strongly promoted by partner support and culture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914400" y="381000"/>
            <a:ext cx="8229600" cy="1042988"/>
          </a:xfrm>
          <a:noFill/>
          <a:ln/>
        </p:spPr>
        <p:txBody>
          <a:bodyPr>
            <a:normAutofit/>
            <a:scene3d>
              <a:camera prst="orthographicFront"/>
              <a:lightRig rig="soft" dir="t">
                <a:rot lat="0" lon="0" rev="16800000"/>
              </a:lightRig>
            </a:scene3d>
            <a:sp3d prstMaterial="softEdge">
              <a:bevelT w="38100" h="38100"/>
            </a:sp3d>
          </a:bodyPr>
          <a:lstStyle/>
          <a:p>
            <a:pPr fontAlgn="auto">
              <a:spcAft>
                <a:spcPts val="0"/>
              </a:spcAft>
              <a:defRPr/>
            </a:pPr>
            <a:r>
              <a:rPr lang="en-US" sz="3400" b="1"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Child Outcomes of Involved </a:t>
            </a:r>
            <a:r>
              <a:rPr lang="en-US" sz="3400" b="1"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ahoma"/>
                <a:ea typeface="+mj-ea"/>
                <a:cs typeface="+mj-cs"/>
              </a:rPr>
              <a:t>‘</a:t>
            </a:r>
            <a:r>
              <a:rPr lang="en-US" sz="3400" b="1"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Fathering</a:t>
            </a:r>
            <a:r>
              <a:rPr lang="en-US" sz="3400" b="1"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ahoma"/>
                <a:ea typeface="+mj-ea"/>
                <a:cs typeface="+mj-cs"/>
              </a:rPr>
              <a:t>’</a:t>
            </a:r>
            <a:endParaRPr lang="en-US" sz="3400" b="1"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p:txBody>
      </p:sp>
      <p:sp>
        <p:nvSpPr>
          <p:cNvPr id="48131" name="Rectangle 3"/>
          <p:cNvSpPr>
            <a:spLocks noGrp="1" noChangeArrowheads="1"/>
          </p:cNvSpPr>
          <p:nvPr>
            <p:ph idx="4294967295"/>
          </p:nvPr>
        </p:nvSpPr>
        <p:spPr>
          <a:xfrm>
            <a:off x="990600" y="1524000"/>
            <a:ext cx="8153400" cy="4343400"/>
          </a:xfrm>
        </p:spPr>
        <p:txBody>
          <a:bodyPr/>
          <a:lstStyle/>
          <a:p>
            <a:pPr marL="547688" indent="-411163">
              <a:lnSpc>
                <a:spcPct val="80000"/>
              </a:lnSpc>
              <a:buFont typeface="Wingdings" pitchFamily="2" charset="2"/>
              <a:buNone/>
            </a:pPr>
            <a:r>
              <a:rPr lang="en-US" sz="2100" b="1" dirty="0"/>
              <a:t>Behavioral</a:t>
            </a:r>
          </a:p>
          <a:p>
            <a:pPr marL="547688" indent="-411163">
              <a:lnSpc>
                <a:spcPct val="80000"/>
              </a:lnSpc>
            </a:pPr>
            <a:r>
              <a:rPr lang="en-US" sz="2100" dirty="0"/>
              <a:t>Reduced contact with juvenile authorities </a:t>
            </a:r>
          </a:p>
          <a:p>
            <a:pPr marL="547688" indent="-411163">
              <a:lnSpc>
                <a:spcPct val="80000"/>
              </a:lnSpc>
            </a:pPr>
            <a:r>
              <a:rPr lang="en-US" sz="2100" dirty="0"/>
              <a:t>Delay in initial sexual activity</a:t>
            </a:r>
          </a:p>
          <a:p>
            <a:pPr marL="547688" indent="-411163">
              <a:lnSpc>
                <a:spcPct val="80000"/>
              </a:lnSpc>
            </a:pPr>
            <a:r>
              <a:rPr lang="en-US" sz="2100" dirty="0"/>
              <a:t>Less reliance on aggressive conflict resolution</a:t>
            </a:r>
          </a:p>
          <a:p>
            <a:pPr marL="547688" indent="-411163">
              <a:lnSpc>
                <a:spcPct val="80000"/>
              </a:lnSpc>
              <a:buFont typeface="Wingdings" pitchFamily="2" charset="2"/>
              <a:buNone/>
            </a:pPr>
            <a:r>
              <a:rPr lang="en-US" sz="2100" b="1" dirty="0"/>
              <a:t>Educational</a:t>
            </a:r>
          </a:p>
          <a:p>
            <a:pPr marL="547688" indent="-411163">
              <a:lnSpc>
                <a:spcPct val="80000"/>
              </a:lnSpc>
            </a:pPr>
            <a:r>
              <a:rPr lang="en-US" sz="2100" dirty="0"/>
              <a:t>Higher grade completion and income</a:t>
            </a:r>
          </a:p>
          <a:p>
            <a:pPr marL="547688" indent="-411163">
              <a:lnSpc>
                <a:spcPct val="80000"/>
              </a:lnSpc>
            </a:pPr>
            <a:r>
              <a:rPr lang="en-US" sz="2100" dirty="0"/>
              <a:t>Math competence in girls</a:t>
            </a:r>
          </a:p>
          <a:p>
            <a:pPr marL="547688" indent="-411163">
              <a:lnSpc>
                <a:spcPct val="80000"/>
              </a:lnSpc>
            </a:pPr>
            <a:r>
              <a:rPr lang="en-US" sz="2100" dirty="0"/>
              <a:t>Verbal strength in boys and girls (literacy)</a:t>
            </a:r>
          </a:p>
          <a:p>
            <a:pPr marL="547688" indent="-411163">
              <a:lnSpc>
                <a:spcPct val="80000"/>
              </a:lnSpc>
              <a:buFont typeface="Wingdings" pitchFamily="2" charset="2"/>
              <a:buNone/>
            </a:pPr>
            <a:r>
              <a:rPr lang="en-US" sz="2100" b="1" dirty="0"/>
              <a:t>Emotional</a:t>
            </a:r>
          </a:p>
          <a:p>
            <a:pPr marL="547688" indent="-411163">
              <a:lnSpc>
                <a:spcPct val="80000"/>
              </a:lnSpc>
            </a:pPr>
            <a:r>
              <a:rPr lang="en-US" sz="2100" dirty="0"/>
              <a:t>Greater problem-solving competence, and stress tolerance</a:t>
            </a:r>
          </a:p>
          <a:p>
            <a:pPr marL="547688" indent="-411163">
              <a:lnSpc>
                <a:spcPct val="80000"/>
              </a:lnSpc>
            </a:pPr>
            <a:r>
              <a:rPr lang="en-US" sz="2100" dirty="0"/>
              <a:t>Greater empathy and moral sensitivity </a:t>
            </a:r>
            <a:endParaRPr lang="en-US" sz="2000" dirty="0"/>
          </a:p>
          <a:p>
            <a:pPr marL="1544638" lvl="4" indent="-182563">
              <a:lnSpc>
                <a:spcPct val="80000"/>
              </a:lnSpc>
            </a:pPr>
            <a:endParaRPr lang="en-US" sz="1400" dirty="0"/>
          </a:p>
          <a:p>
            <a:pPr marL="1544638" lvl="4" indent="-182563">
              <a:lnSpc>
                <a:spcPct val="80000"/>
              </a:lnSpc>
            </a:pPr>
            <a:r>
              <a:rPr lang="en-US" sz="1400" b="1" dirty="0"/>
              <a:t>Most outcomes observed by mid-late-adolescence</a:t>
            </a:r>
          </a:p>
          <a:p>
            <a:pPr marL="547688" indent="-411163">
              <a:lnSpc>
                <a:spcPct val="80000"/>
              </a:lnSpc>
              <a:buFont typeface="Wingdings" pitchFamily="2" charset="2"/>
              <a:buNone/>
            </a:pPr>
            <a:endParaRPr lang="en-US" sz="2100" b="1" dirty="0"/>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371475"/>
            <a:ext cx="8229600" cy="1046163"/>
          </a:xfrm>
        </p:spPr>
        <p:txBody>
          <a:bodyPr>
            <a:normAutofit fontScale="90000"/>
          </a:bodyPr>
          <a:lstStyle/>
          <a:p>
            <a:r>
              <a:rPr lang="en-US" sz="4000" dirty="0"/>
              <a:t>Adult Male Outcomes of </a:t>
            </a:r>
            <a:br>
              <a:rPr lang="en-US" sz="4000" dirty="0"/>
            </a:br>
            <a:r>
              <a:rPr lang="en-US" sz="4000" dirty="0"/>
              <a:t>Involved Fathering</a:t>
            </a:r>
          </a:p>
        </p:txBody>
      </p:sp>
      <p:sp>
        <p:nvSpPr>
          <p:cNvPr id="31747" name="Rectangle 3"/>
          <p:cNvSpPr>
            <a:spLocks noGrp="1" noChangeArrowheads="1"/>
          </p:cNvSpPr>
          <p:nvPr>
            <p:ph idx="1"/>
          </p:nvPr>
        </p:nvSpPr>
        <p:spPr>
          <a:xfrm>
            <a:off x="762000" y="2017713"/>
            <a:ext cx="8193088" cy="4114800"/>
          </a:xfrm>
        </p:spPr>
        <p:txBody>
          <a:bodyPr/>
          <a:lstStyle/>
          <a:p>
            <a:pPr>
              <a:lnSpc>
                <a:spcPct val="90000"/>
              </a:lnSpc>
              <a:buFontTx/>
              <a:buNone/>
            </a:pPr>
            <a:r>
              <a:rPr lang="en-US" sz="2400" b="1" dirty="0"/>
              <a:t>Increased:</a:t>
            </a:r>
          </a:p>
          <a:p>
            <a:pPr>
              <a:lnSpc>
                <a:spcPct val="90000"/>
              </a:lnSpc>
            </a:pPr>
            <a:r>
              <a:rPr lang="en-US" sz="2400" dirty="0"/>
              <a:t>Longevity</a:t>
            </a:r>
          </a:p>
          <a:p>
            <a:pPr>
              <a:lnSpc>
                <a:spcPct val="90000"/>
              </a:lnSpc>
            </a:pPr>
            <a:r>
              <a:rPr lang="en-US" sz="2400" dirty="0"/>
              <a:t>Length of marriage</a:t>
            </a:r>
          </a:p>
          <a:p>
            <a:pPr>
              <a:lnSpc>
                <a:spcPct val="90000"/>
              </a:lnSpc>
            </a:pPr>
            <a:r>
              <a:rPr lang="en-US" sz="2400" dirty="0"/>
              <a:t>Level of health</a:t>
            </a:r>
          </a:p>
          <a:p>
            <a:pPr>
              <a:lnSpc>
                <a:spcPct val="90000"/>
              </a:lnSpc>
            </a:pPr>
            <a:r>
              <a:rPr lang="en-US" sz="2400" dirty="0"/>
              <a:t>Responsibility for relationships</a:t>
            </a:r>
          </a:p>
          <a:p>
            <a:pPr>
              <a:lnSpc>
                <a:spcPct val="90000"/>
              </a:lnSpc>
              <a:buFontTx/>
              <a:buNone/>
            </a:pPr>
            <a:r>
              <a:rPr lang="en-US" sz="2400" b="1" dirty="0"/>
              <a:t>Decreased:</a:t>
            </a:r>
          </a:p>
          <a:p>
            <a:pPr>
              <a:lnSpc>
                <a:spcPct val="90000"/>
              </a:lnSpc>
            </a:pPr>
            <a:r>
              <a:rPr lang="en-US" sz="2400" dirty="0"/>
              <a:t>Accidental death</a:t>
            </a:r>
          </a:p>
          <a:p>
            <a:pPr>
              <a:lnSpc>
                <a:spcPct val="90000"/>
              </a:lnSpc>
            </a:pPr>
            <a:r>
              <a:rPr lang="en-US" sz="2400" dirty="0"/>
              <a:t>Suicide</a:t>
            </a:r>
          </a:p>
          <a:p>
            <a:pPr>
              <a:lnSpc>
                <a:spcPct val="90000"/>
              </a:lnSpc>
            </a:pPr>
            <a:r>
              <a:rPr lang="en-US" sz="2400" dirty="0"/>
              <a:t>Job Change</a:t>
            </a:r>
          </a:p>
          <a:p>
            <a:pPr>
              <a:lnSpc>
                <a:spcPct val="90000"/>
              </a:lnSpc>
            </a:pPr>
            <a:r>
              <a:rPr lang="en-US" sz="2400" dirty="0"/>
              <a:t>Aggression/impulsivity</a:t>
            </a:r>
          </a:p>
          <a:p>
            <a:pPr>
              <a:lnSpc>
                <a:spcPct val="90000"/>
              </a:lnSpc>
            </a:pPr>
            <a:endParaRPr lang="en-US" sz="2400" dirty="0"/>
          </a:p>
          <a:p>
            <a:pPr>
              <a:lnSpc>
                <a:spcPct val="90000"/>
              </a:lnSpc>
              <a:buFontTx/>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a:t>… and a new brain?</a:t>
            </a:r>
          </a:p>
        </p:txBody>
      </p:sp>
      <p:sp>
        <p:nvSpPr>
          <p:cNvPr id="33795" name="Rectangle 3"/>
          <p:cNvSpPr>
            <a:spLocks noGrp="1" noChangeArrowheads="1"/>
          </p:cNvSpPr>
          <p:nvPr>
            <p:ph idx="1"/>
          </p:nvPr>
        </p:nvSpPr>
        <p:spPr/>
        <p:txBody>
          <a:bodyPr/>
          <a:lstStyle/>
          <a:p>
            <a:pPr>
              <a:lnSpc>
                <a:spcPct val="90000"/>
              </a:lnSpc>
            </a:pPr>
            <a:r>
              <a:rPr lang="en-US" sz="2400" dirty="0"/>
              <a:t>Neurobiological changes seen on Magnetic Resonance 	Images at 2 weeks that are different than moms</a:t>
            </a:r>
          </a:p>
          <a:p>
            <a:pPr>
              <a:lnSpc>
                <a:spcPct val="90000"/>
              </a:lnSpc>
            </a:pPr>
            <a:r>
              <a:rPr lang="en-US" sz="2400" dirty="0"/>
              <a:t>Highly involved fathers showed enhanced activity in 	regions of brain associated with: </a:t>
            </a:r>
          </a:p>
          <a:p>
            <a:pPr>
              <a:lnSpc>
                <a:spcPct val="90000"/>
              </a:lnSpc>
              <a:buFontTx/>
              <a:buNone/>
            </a:pPr>
            <a:r>
              <a:rPr lang="en-US" sz="2400" dirty="0"/>
              <a:t>	1) bond formation </a:t>
            </a:r>
          </a:p>
          <a:p>
            <a:pPr>
              <a:lnSpc>
                <a:spcPct val="90000"/>
              </a:lnSpc>
              <a:buFontTx/>
              <a:buNone/>
            </a:pPr>
            <a:r>
              <a:rPr lang="en-US" sz="2400" dirty="0"/>
              <a:t>	2) auditory processing, especially with own </a:t>
            </a:r>
            <a:r>
              <a:rPr lang="en-US" sz="2400" dirty="0" smtClean="0"/>
              <a:t>baby’s </a:t>
            </a:r>
            <a:r>
              <a:rPr lang="en-US" sz="2400" dirty="0"/>
              <a:t>cry</a:t>
            </a:r>
          </a:p>
          <a:p>
            <a:pPr>
              <a:lnSpc>
                <a:spcPct val="90000"/>
              </a:lnSpc>
              <a:buFontTx/>
              <a:buNone/>
            </a:pPr>
            <a:r>
              <a:rPr lang="en-US" sz="2400" dirty="0"/>
              <a:t>	3) discriminating between crying/laughing </a:t>
            </a:r>
          </a:p>
          <a:p>
            <a:pPr>
              <a:lnSpc>
                <a:spcPct val="90000"/>
              </a:lnSpc>
              <a:buFontTx/>
              <a:buNone/>
            </a:pPr>
            <a:r>
              <a:rPr lang="en-US" sz="2400" dirty="0"/>
              <a:t>		</a:t>
            </a:r>
          </a:p>
          <a:p>
            <a:pPr>
              <a:lnSpc>
                <a:spcPct val="90000"/>
              </a:lnSpc>
              <a:buFontTx/>
              <a:buNone/>
            </a:pPr>
            <a:r>
              <a:rPr lang="en-US" sz="2400" dirty="0"/>
              <a:t>						</a:t>
            </a:r>
            <a:endParaRPr lang="en-US" sz="2400"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4000" dirty="0"/>
              <a:t>Other new perspectives on fathering</a:t>
            </a:r>
          </a:p>
        </p:txBody>
      </p:sp>
      <p:sp>
        <p:nvSpPr>
          <p:cNvPr id="37891" name="Rectangle 3"/>
          <p:cNvSpPr>
            <a:spLocks noGrp="1" noChangeArrowheads="1"/>
          </p:cNvSpPr>
          <p:nvPr>
            <p:ph idx="1"/>
          </p:nvPr>
        </p:nvSpPr>
        <p:spPr/>
        <p:txBody>
          <a:bodyPr/>
          <a:lstStyle/>
          <a:p>
            <a:r>
              <a:rPr lang="en-US" dirty="0"/>
              <a:t>Paternal Post-partum depression </a:t>
            </a:r>
          </a:p>
          <a:p>
            <a:pPr lvl="1"/>
            <a:r>
              <a:rPr lang="en-US" dirty="0"/>
              <a:t>British Longitudinal Study of Parents/Children</a:t>
            </a:r>
          </a:p>
          <a:p>
            <a:pPr lvl="1"/>
            <a:r>
              <a:rPr lang="en-US" dirty="0"/>
              <a:t>Father: </a:t>
            </a:r>
            <a:r>
              <a:rPr lang="en-US" sz="2000" dirty="0"/>
              <a:t>8000 interviewed at 8 weeks, 21 months </a:t>
            </a:r>
          </a:p>
          <a:p>
            <a:pPr lvl="1"/>
            <a:r>
              <a:rPr lang="en-US" dirty="0"/>
              <a:t>Fathers; </a:t>
            </a:r>
            <a:r>
              <a:rPr lang="en-US" sz="2000" dirty="0"/>
              <a:t>3.6% anxiety, mood swings, irritability and 		    hopelessness (Depression)</a:t>
            </a:r>
          </a:p>
          <a:p>
            <a:pPr lvl="2"/>
            <a:r>
              <a:rPr lang="en-US" sz="2600" dirty="0"/>
              <a:t>Mo findings: </a:t>
            </a:r>
            <a:r>
              <a:rPr lang="en-US" sz="2000" dirty="0"/>
              <a:t>9.8%</a:t>
            </a:r>
            <a:r>
              <a:rPr lang="en-US" sz="2600" dirty="0"/>
              <a:t>  </a:t>
            </a:r>
            <a:r>
              <a:rPr lang="en-US" sz="1800" dirty="0"/>
              <a:t>[</a:t>
            </a:r>
            <a:r>
              <a:rPr lang="en-US" sz="1600" dirty="0"/>
              <a:t>not married to above]</a:t>
            </a:r>
            <a:endParaRPr lang="en-US" sz="2600" dirty="0"/>
          </a:p>
          <a:p>
            <a:pPr lvl="1"/>
            <a:r>
              <a:rPr lang="en-US" dirty="0"/>
              <a:t>Child Outcomes: interviewed at 42 months.</a:t>
            </a:r>
          </a:p>
          <a:p>
            <a:pPr lvl="2"/>
            <a:r>
              <a:rPr lang="en-US" sz="2000" dirty="0"/>
              <a:t>emotional/behavioral symptoms, esp. boys (2X)</a:t>
            </a:r>
          </a:p>
          <a:p>
            <a:pPr lvl="2"/>
            <a:r>
              <a:rPr lang="en-US" sz="2000" dirty="0"/>
              <a:t>worry, sadness, hyperactivity</a:t>
            </a:r>
          </a:p>
          <a:p>
            <a:pPr lvl="3">
              <a:buFontTx/>
              <a:buNone/>
            </a:pPr>
            <a:endParaRPr lang="en-US" i="1" dirty="0"/>
          </a:p>
          <a:p>
            <a:pPr>
              <a:buFontTx/>
              <a:buNone/>
            </a:pP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a:t>Risks to Fatherhood</a:t>
            </a:r>
          </a:p>
        </p:txBody>
      </p:sp>
      <p:sp>
        <p:nvSpPr>
          <p:cNvPr id="35843" name="Rectangle 3"/>
          <p:cNvSpPr>
            <a:spLocks noGrp="1" noChangeArrowheads="1"/>
          </p:cNvSpPr>
          <p:nvPr>
            <p:ph idx="1"/>
          </p:nvPr>
        </p:nvSpPr>
        <p:spPr/>
        <p:txBody>
          <a:bodyPr/>
          <a:lstStyle/>
          <a:p>
            <a:pPr>
              <a:lnSpc>
                <a:spcPct val="90000"/>
              </a:lnSpc>
            </a:pPr>
            <a:r>
              <a:rPr lang="en-US" dirty="0" smtClean="0"/>
              <a:t>Poverty</a:t>
            </a:r>
          </a:p>
          <a:p>
            <a:pPr>
              <a:lnSpc>
                <a:spcPct val="90000"/>
              </a:lnSpc>
            </a:pPr>
            <a:r>
              <a:rPr lang="en-US" dirty="0" smtClean="0"/>
              <a:t>Unemployment/Guilt</a:t>
            </a:r>
            <a:endParaRPr lang="en-US" dirty="0"/>
          </a:p>
          <a:p>
            <a:pPr>
              <a:lnSpc>
                <a:spcPct val="90000"/>
              </a:lnSpc>
            </a:pPr>
            <a:r>
              <a:rPr lang="en-US" dirty="0"/>
              <a:t>Inexperience</a:t>
            </a:r>
          </a:p>
          <a:p>
            <a:pPr>
              <a:lnSpc>
                <a:spcPct val="90000"/>
              </a:lnSpc>
            </a:pPr>
            <a:r>
              <a:rPr lang="en-US" dirty="0"/>
              <a:t>Isolation</a:t>
            </a:r>
          </a:p>
          <a:p>
            <a:pPr>
              <a:lnSpc>
                <a:spcPct val="90000"/>
              </a:lnSpc>
            </a:pPr>
            <a:r>
              <a:rPr lang="en-US" dirty="0"/>
              <a:t>Exclusion from child’s life </a:t>
            </a:r>
          </a:p>
          <a:p>
            <a:pPr lvl="1">
              <a:lnSpc>
                <a:spcPct val="90000"/>
              </a:lnSpc>
            </a:pPr>
            <a:r>
              <a:rPr lang="en-US" dirty="0"/>
              <a:t>[divorce, ‘gatekeeping’, child care/health/educational settings]</a:t>
            </a:r>
          </a:p>
          <a:p>
            <a:pPr>
              <a:lnSpc>
                <a:spcPct val="90000"/>
              </a:lnSpc>
            </a:pPr>
            <a:r>
              <a:rPr lang="en-US" dirty="0"/>
              <a:t>Work-family stress transcends gender, especially for </a:t>
            </a:r>
            <a:r>
              <a:rPr lang="en-US" dirty="0" smtClean="0"/>
              <a:t>	men</a:t>
            </a:r>
            <a:endParaRPr lang="en-US" dirty="0"/>
          </a:p>
          <a:p>
            <a:pPr>
              <a:lnSpc>
                <a:spcPct val="90000"/>
              </a:lnSpc>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a:solidFill>
                  <a:schemeClr val="accent2"/>
                </a:solidFill>
              </a:rPr>
              <a:t>Definition of Gatekeeping</a:t>
            </a:r>
          </a:p>
        </p:txBody>
      </p:sp>
      <p:sp>
        <p:nvSpPr>
          <p:cNvPr id="54275" name="Rectangle 3"/>
          <p:cNvSpPr>
            <a:spLocks noGrp="1" noChangeArrowheads="1"/>
          </p:cNvSpPr>
          <p:nvPr>
            <p:ph idx="1"/>
          </p:nvPr>
        </p:nvSpPr>
        <p:spPr/>
        <p:txBody>
          <a:bodyPr/>
          <a:lstStyle/>
          <a:p>
            <a:r>
              <a:rPr lang="en-US" i="1" dirty="0">
                <a:cs typeface="Times New Roman" pitchFamily="18" charset="0"/>
              </a:rPr>
              <a:t>The support </a:t>
            </a:r>
            <a:r>
              <a:rPr lang="en-US" i="1" u="sng" dirty="0">
                <a:cs typeface="Times New Roman" pitchFamily="18" charset="0"/>
              </a:rPr>
              <a:t>or</a:t>
            </a:r>
            <a:r>
              <a:rPr lang="en-US" i="1" dirty="0">
                <a:cs typeface="Times New Roman" pitchFamily="18" charset="0"/>
              </a:rPr>
              <a:t> barriers mothers create for </a:t>
            </a:r>
            <a:r>
              <a:rPr lang="en-US" i="1" dirty="0" smtClean="0">
                <a:cs typeface="Times New Roman" pitchFamily="18" charset="0"/>
              </a:rPr>
              <a:t>fathers</a:t>
            </a:r>
            <a:r>
              <a:rPr lang="en-US" i="1" dirty="0">
                <a:cs typeface="Times New Roman" pitchFamily="18" charset="0"/>
              </a:rPr>
              <a:t>’ relationships with their children</a:t>
            </a:r>
            <a:r>
              <a:rPr lang="en-US" dirty="0">
                <a:cs typeface="Times New Roman" pitchFamily="18" charset="0"/>
              </a:rPr>
              <a:t>   </a:t>
            </a:r>
          </a:p>
          <a:p>
            <a:r>
              <a:rPr lang="en-US" dirty="0">
                <a:cs typeface="Times New Roman" pitchFamily="18" charset="0"/>
              </a:rPr>
              <a:t>Recognizes mothers’ typical control over </a:t>
            </a:r>
            <a:r>
              <a:rPr lang="en-US" dirty="0" smtClean="0">
                <a:cs typeface="Times New Roman" pitchFamily="18" charset="0"/>
              </a:rPr>
              <a:t>fathers</a:t>
            </a:r>
            <a:r>
              <a:rPr lang="en-US" dirty="0">
                <a:cs typeface="Times New Roman" pitchFamily="18" charset="0"/>
              </a:rPr>
              <a:t>’ </a:t>
            </a:r>
            <a:r>
              <a:rPr lang="en-US" dirty="0" smtClean="0">
                <a:cs typeface="Times New Roman" pitchFamily="18" charset="0"/>
              </a:rPr>
              <a:t>	access </a:t>
            </a:r>
            <a:r>
              <a:rPr lang="en-US" dirty="0">
                <a:cs typeface="Times New Roman" pitchFamily="18" charset="0"/>
              </a:rPr>
              <a:t>to children in families </a:t>
            </a:r>
          </a:p>
          <a:p>
            <a:r>
              <a:rPr lang="en-US" dirty="0">
                <a:cs typeface="Times New Roman" pitchFamily="18" charset="0"/>
              </a:rPr>
              <a:t>Potential reasons: to </a:t>
            </a:r>
            <a:r>
              <a:rPr lang="en-US" dirty="0" smtClean="0">
                <a:cs typeface="Times New Roman" pitchFamily="18" charset="0"/>
              </a:rPr>
              <a:t>‘protect’ </a:t>
            </a:r>
            <a:r>
              <a:rPr lang="en-US" dirty="0">
                <a:cs typeface="Times New Roman" pitchFamily="18" charset="0"/>
              </a:rPr>
              <a:t>the children;  	mothers’ frustration with the father  </a:t>
            </a:r>
          </a:p>
          <a:p>
            <a:endParaRPr lang="en-US" dirty="0">
              <a:cs typeface="Times New Roman" pitchFamily="18" charset="0"/>
            </a:endParaRPr>
          </a:p>
          <a:p>
            <a:endParaRPr lang="en-US" dirty="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on paternal effects on child outcomes is far behind</a:t>
            </a:r>
            <a:endParaRPr lang="en-US" dirty="0"/>
          </a:p>
        </p:txBody>
      </p:sp>
      <p:sp>
        <p:nvSpPr>
          <p:cNvPr id="3" name="Content Placeholder 2"/>
          <p:cNvSpPr>
            <a:spLocks noGrp="1"/>
          </p:cNvSpPr>
          <p:nvPr>
            <p:ph idx="1"/>
          </p:nvPr>
        </p:nvSpPr>
        <p:spPr/>
        <p:txBody>
          <a:bodyPr>
            <a:normAutofit fontScale="92500" lnSpcReduction="10000"/>
          </a:bodyPr>
          <a:lstStyle/>
          <a:p>
            <a:r>
              <a:rPr lang="en-US" sz="1800" b="1" i="1" dirty="0" smtClean="0"/>
              <a:t>‘Practitioner Review: engaging fathers-recommendations for a game change in parenting interventions based on a systematic review of the global evidence.’</a:t>
            </a:r>
          </a:p>
          <a:p>
            <a:pPr lvl="1"/>
            <a:r>
              <a:rPr lang="en-US" sz="1600" i="1" dirty="0" smtClean="0"/>
              <a:t>C Panter-Brick, A Burgess, M Eggerman, K Pruett, J Leckman, JCPP, 55, 11, Nov 2014</a:t>
            </a:r>
          </a:p>
          <a:p>
            <a:pPr lvl="1">
              <a:buNone/>
            </a:pPr>
            <a:endParaRPr lang="en-US" sz="1600" i="1" dirty="0" smtClean="0"/>
          </a:p>
          <a:p>
            <a:pPr lvl="1">
              <a:buFontTx/>
              <a:buChar char="-"/>
            </a:pPr>
            <a:r>
              <a:rPr lang="en-US" sz="2000" dirty="0" smtClean="0"/>
              <a:t>Of 786 articles on parenting interventions in global literature, only 199 	presented ‘evidence’ on paternal participation</a:t>
            </a:r>
          </a:p>
          <a:p>
            <a:pPr lvl="1">
              <a:buFontTx/>
              <a:buChar char="-"/>
            </a:pPr>
            <a:r>
              <a:rPr lang="en-US" sz="2000" dirty="0" smtClean="0"/>
              <a:t>Vast majority recorded evaluation of mother-child dyad only, 	indicating pervasive deficiencies in way that interventions are 	designed, delivered, and evaluated, with serious myopia toward 	coparenting issues within agencies</a:t>
            </a:r>
            <a:r>
              <a:rPr lang="en-US" sz="2000" smtClean="0"/>
              <a:t>, families </a:t>
            </a:r>
            <a:r>
              <a:rPr lang="en-US" sz="2000" dirty="0" smtClean="0"/>
              <a:t>and institutions</a:t>
            </a:r>
          </a:p>
          <a:p>
            <a:pPr lvl="1">
              <a:buNone/>
            </a:pPr>
            <a:r>
              <a:rPr lang="en-US" sz="2000" dirty="0" smtClean="0"/>
              <a:t>-  An effort at meta-analysis via a </a:t>
            </a:r>
            <a:r>
              <a:rPr lang="en-US" sz="2000" dirty="0" err="1" smtClean="0"/>
              <a:t>handsearch</a:t>
            </a:r>
            <a:r>
              <a:rPr lang="en-US" sz="2000" dirty="0" smtClean="0"/>
              <a:t> of UNICEF databases on 	child neglect and fatherhood parenting programs, as well as 	Childwatch, WHO, World Bank, Global Child Development 	Network, African Child Policy Forum failed because of the lack of 	gender-differentiated data reporting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idx="4294967295"/>
          </p:nvPr>
        </p:nvSpPr>
        <p:spPr>
          <a:xfrm>
            <a:off x="1524000" y="228600"/>
            <a:ext cx="7620000" cy="4876800"/>
          </a:xfrm>
        </p:spPr>
        <p:txBody>
          <a:bodyPr>
            <a:normAutofit/>
          </a:bodyPr>
          <a:lstStyle/>
          <a:p>
            <a:pPr marL="547688" indent="-411163">
              <a:buFont typeface="Wingdings" pitchFamily="2" charset="2"/>
              <a:buNone/>
            </a:pPr>
            <a:r>
              <a:rPr lang="en-US" b="1" i="1" dirty="0">
                <a:solidFill>
                  <a:srgbClr val="0033CC"/>
                </a:solidFill>
                <a:effectLst>
                  <a:outerShdw blurRad="38100" dist="38100" dir="2700000" algn="tl">
                    <a:srgbClr val="C0C0C0"/>
                  </a:outerShdw>
                </a:effectLst>
              </a:rPr>
              <a:t>It is the primary task of every society to teach men how to father.</a:t>
            </a:r>
            <a:r>
              <a:rPr lang="en-US" b="1" dirty="0">
                <a:solidFill>
                  <a:srgbClr val="D6ADFF"/>
                </a:solidFill>
                <a:effectLst>
                  <a:outerShdw blurRad="38100" dist="38100" dir="2700000" algn="tl">
                    <a:srgbClr val="C0C0C0"/>
                  </a:outerShdw>
                </a:effectLst>
              </a:rPr>
              <a:t>			</a:t>
            </a:r>
            <a:r>
              <a:rPr lang="en-US" b="1" dirty="0">
                <a:effectLst>
                  <a:outerShdw blurRad="38100" dist="38100" dir="2700000" algn="tl">
                    <a:srgbClr val="C0C0C0"/>
                  </a:outerShdw>
                </a:effectLst>
              </a:rPr>
              <a:t>	</a:t>
            </a:r>
            <a:r>
              <a:rPr lang="en-US" sz="1700" b="1" dirty="0">
                <a:effectLst>
                  <a:outerShdw blurRad="38100" dist="38100" dir="2700000" algn="tl">
                    <a:srgbClr val="C0C0C0"/>
                  </a:outerShdw>
                </a:effectLst>
              </a:rPr>
              <a:t>- Margaret Mead, </a:t>
            </a:r>
            <a:r>
              <a:rPr lang="en-US" sz="1700" b="1" i="1" dirty="0">
                <a:effectLst>
                  <a:outerShdw blurRad="38100" dist="38100" dir="2700000" algn="tl">
                    <a:srgbClr val="C0C0C0"/>
                  </a:outerShdw>
                </a:effectLst>
              </a:rPr>
              <a:t>Anthropologist</a:t>
            </a:r>
          </a:p>
        </p:txBody>
      </p:sp>
      <p:pic>
        <p:nvPicPr>
          <p:cNvPr id="7171" name="Picture 3" descr="family3"/>
          <p:cNvPicPr>
            <a:picLocks noChangeAspect="1" noChangeArrowheads="1"/>
          </p:cNvPicPr>
          <p:nvPr/>
        </p:nvPicPr>
        <p:blipFill>
          <a:blip r:embed="rId3" cstate="print"/>
          <a:srcRect/>
          <a:stretch>
            <a:fillRect/>
          </a:stretch>
        </p:blipFill>
        <p:spPr bwMode="auto">
          <a:xfrm>
            <a:off x="3429000" y="1828800"/>
            <a:ext cx="2008188" cy="3038475"/>
          </a:xfrm>
          <a:prstGeom prst="rect">
            <a:avLst/>
          </a:prstGeom>
          <a:noFill/>
          <a:ln w="9525">
            <a:solidFill>
              <a:schemeClr val="tx1"/>
            </a:solidFill>
            <a:miter lim="800000"/>
            <a:headEnd/>
            <a:tailEnd/>
          </a:ln>
        </p:spPr>
      </p:pic>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en-US" sz="4400" dirty="0" smtClean="0">
                <a:solidFill>
                  <a:schemeClr val="accent2"/>
                </a:solidFill>
                <a:latin typeface="+mj-lt"/>
              </a:rPr>
              <a:t>When </a:t>
            </a:r>
            <a:r>
              <a:rPr lang="en-US" sz="4400" dirty="0">
                <a:solidFill>
                  <a:schemeClr val="accent2"/>
                </a:solidFill>
                <a:latin typeface="+mj-lt"/>
              </a:rPr>
              <a:t>s</a:t>
            </a:r>
            <a:r>
              <a:rPr lang="en-US" sz="4400" dirty="0" smtClean="0">
                <a:solidFill>
                  <a:schemeClr val="accent2"/>
                </a:solidFill>
                <a:latin typeface="+mj-lt"/>
              </a:rPr>
              <a:t>cientific standards </a:t>
            </a:r>
            <a:r>
              <a:rPr lang="en-US" sz="4400" i="1" dirty="0" smtClean="0">
                <a:solidFill>
                  <a:schemeClr val="accent2"/>
                </a:solidFill>
                <a:latin typeface="+mj-lt"/>
              </a:rPr>
              <a:t>are</a:t>
            </a:r>
            <a:r>
              <a:rPr lang="en-US" sz="4400" dirty="0" smtClean="0">
                <a:solidFill>
                  <a:schemeClr val="accent2"/>
                </a:solidFill>
                <a:latin typeface="+mj-lt"/>
              </a:rPr>
              <a:t> </a:t>
            </a:r>
            <a:r>
              <a:rPr lang="en-US" sz="4400" dirty="0">
                <a:solidFill>
                  <a:schemeClr val="accent2"/>
                </a:solidFill>
                <a:latin typeface="+mj-lt"/>
              </a:rPr>
              <a:t>m</a:t>
            </a:r>
            <a:r>
              <a:rPr lang="en-US" sz="4400" dirty="0" smtClean="0">
                <a:solidFill>
                  <a:schemeClr val="accent2"/>
                </a:solidFill>
                <a:latin typeface="+mj-lt"/>
              </a:rPr>
              <a:t>et;</a:t>
            </a:r>
            <a:br>
              <a:rPr lang="en-US" sz="4400" dirty="0" smtClean="0">
                <a:solidFill>
                  <a:schemeClr val="accent2"/>
                </a:solidFill>
                <a:latin typeface="+mj-lt"/>
              </a:rPr>
            </a:br>
            <a:r>
              <a:rPr lang="en-US" sz="2700" dirty="0">
                <a:solidFill>
                  <a:schemeClr val="accent2"/>
                </a:solidFill>
                <a:latin typeface="+mj-lt"/>
              </a:rPr>
              <a:t>c</a:t>
            </a:r>
            <a:r>
              <a:rPr lang="en-US" sz="2700" dirty="0" smtClean="0">
                <a:solidFill>
                  <a:schemeClr val="accent2"/>
                </a:solidFill>
                <a:latin typeface="+mj-lt"/>
              </a:rPr>
              <a:t>hild and parent outcomes are obvious and encouraging when coparenting is supported and evaluated</a:t>
            </a:r>
            <a:endParaRPr lang="en-US" sz="2700" dirty="0">
              <a:solidFill>
                <a:schemeClr val="accent2"/>
              </a:solidFill>
              <a:latin typeface="+mj-lt"/>
            </a:endParaRPr>
          </a:p>
        </p:txBody>
      </p:sp>
      <p:sp>
        <p:nvSpPr>
          <p:cNvPr id="3" name="Content Placeholder 2"/>
          <p:cNvSpPr>
            <a:spLocks noGrp="1"/>
          </p:cNvSpPr>
          <p:nvPr>
            <p:ph idx="1"/>
          </p:nvPr>
        </p:nvSpPr>
        <p:spPr/>
        <p:txBody>
          <a:bodyPr/>
          <a:lstStyle/>
          <a:p>
            <a:pPr marL="274320" lvl="1" indent="-274320">
              <a:buClr>
                <a:schemeClr val="accent3"/>
              </a:buClr>
              <a:buSzPct val="95000"/>
            </a:pPr>
            <a:r>
              <a:rPr lang="en-US" sz="2000" i="1" dirty="0" smtClean="0"/>
              <a:t>“Supporting Father Involvement” </a:t>
            </a:r>
            <a:r>
              <a:rPr lang="en-US" sz="2000" dirty="0" smtClean="0"/>
              <a:t>(C &amp; P Cowan, and M &amp; K Pruett, 	California’s Office of Child Abuse Prevention); </a:t>
            </a:r>
            <a:r>
              <a:rPr lang="en-US" sz="1800" dirty="0" smtClean="0"/>
              <a:t>a coparenting 	approach to supporting paternal engagement early in the lives of at-risk 	families (migrant workers, etc.)with young children. </a:t>
            </a:r>
          </a:p>
          <a:p>
            <a:pPr marL="274320" lvl="1" indent="-274320">
              <a:buClr>
                <a:schemeClr val="accent3"/>
              </a:buClr>
              <a:buSzPct val="95000"/>
            </a:pPr>
            <a:r>
              <a:rPr lang="en-US" sz="2000" dirty="0" smtClean="0"/>
              <a:t>RCT model showed </a:t>
            </a:r>
            <a:r>
              <a:rPr lang="en-US" sz="2000" b="1" dirty="0" smtClean="0"/>
              <a:t>reductions</a:t>
            </a:r>
            <a:r>
              <a:rPr lang="en-US" sz="2000" dirty="0" smtClean="0"/>
              <a:t> in 1) harsh parenting, 2)anxiety and 	depression in parents, 3) violent problem solving, 4) behaviour 	problems in children and </a:t>
            </a:r>
            <a:r>
              <a:rPr lang="en-US" sz="2000" b="1" dirty="0" smtClean="0"/>
              <a:t>increases</a:t>
            </a:r>
            <a:r>
              <a:rPr lang="en-US" sz="2000" dirty="0" smtClean="0"/>
              <a:t> in 1) income, 2) paternal 	engagement, 3) parental satisfaction, 4) academic performance 	in school (</a:t>
            </a:r>
            <a:r>
              <a:rPr lang="en-US" sz="1700" dirty="0" smtClean="0"/>
              <a:t>being replicated in Canada, UK, Eastern US)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implement change?</a:t>
            </a:r>
            <a:endParaRPr lang="en-US" dirty="0"/>
          </a:p>
        </p:txBody>
      </p:sp>
      <p:sp>
        <p:nvSpPr>
          <p:cNvPr id="3" name="Content Placeholder 2"/>
          <p:cNvSpPr>
            <a:spLocks noGrp="1"/>
          </p:cNvSpPr>
          <p:nvPr>
            <p:ph idx="1"/>
          </p:nvPr>
        </p:nvSpPr>
        <p:spPr/>
        <p:txBody>
          <a:bodyPr>
            <a:normAutofit/>
          </a:bodyPr>
          <a:lstStyle/>
          <a:p>
            <a:pPr marL="274320" lvl="2" indent="-274320">
              <a:buClr>
                <a:schemeClr val="accent3"/>
              </a:buClr>
              <a:buSzPct val="95000"/>
            </a:pPr>
            <a:r>
              <a:rPr lang="en-US" sz="2400" dirty="0" smtClean="0"/>
              <a:t>Father engagement and effectiveness can happen quickly and positively;</a:t>
            </a:r>
            <a:endParaRPr lang="en-US" sz="2300" dirty="0" smtClean="0"/>
          </a:p>
          <a:p>
            <a:pPr marL="548640" lvl="3" indent="-274320">
              <a:buSzPct val="95000"/>
            </a:pPr>
            <a:r>
              <a:rPr lang="en-US" sz="2300" dirty="0" smtClean="0"/>
              <a:t>an unequivocal engagement with coparents [some of whom are fathers, some married, some not – but still coparents]</a:t>
            </a:r>
          </a:p>
          <a:p>
            <a:pPr marL="548640" lvl="3" indent="-274320">
              <a:buSzPct val="95000"/>
            </a:pPr>
            <a:r>
              <a:rPr lang="en-US" sz="2300" dirty="0" smtClean="0"/>
              <a:t>making parenting interventions culturally compelling to fathers </a:t>
            </a:r>
            <a:r>
              <a:rPr lang="en-US" sz="2300" i="1" dirty="0" smtClean="0"/>
              <a:t>and </a:t>
            </a:r>
            <a:r>
              <a:rPr lang="en-US" sz="2300" dirty="0" smtClean="0"/>
              <a:t>mothers requires redesign and retraining </a:t>
            </a:r>
            <a:r>
              <a:rPr lang="en-US" sz="2300" i="1" dirty="0" smtClean="0"/>
              <a:t>given the incontrovertible evidence that fathers effect families positively or negatively.</a:t>
            </a:r>
            <a:endParaRPr lang="en-US" sz="2400" dirty="0" smtClean="0"/>
          </a:p>
          <a:p>
            <a:r>
              <a:rPr lang="en-US" sz="2400" dirty="0" smtClean="0"/>
              <a:t>Many programs unintentionally marginalize fathers by procedures and attitudes that disinvite them from the outset. Start with an inventory of ‘father friendliness…’</a:t>
            </a: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endParaRPr lang="en-US" dirty="0"/>
          </a:p>
        </p:txBody>
      </p:sp>
      <p:sp>
        <p:nvSpPr>
          <p:cNvPr id="52227" name="Rectangle 3"/>
          <p:cNvSpPr>
            <a:spLocks noGrp="1" noChangeArrowheads="1"/>
          </p:cNvSpPr>
          <p:nvPr>
            <p:ph idx="1"/>
          </p:nvPr>
        </p:nvSpPr>
        <p:spPr/>
        <p:txBody>
          <a:bodyPr/>
          <a:lstStyle/>
          <a:p>
            <a:r>
              <a:rPr lang="en-US" dirty="0" smtClean="0"/>
              <a:t>So, does that first slide </a:t>
            </a:r>
            <a:r>
              <a:rPr lang="en-US" dirty="0"/>
              <a:t>make more sense now</a:t>
            </a:r>
            <a:r>
              <a:rPr lang="en-US" dirty="0" smtClean="0"/>
              <a:t>?</a:t>
            </a:r>
          </a:p>
          <a:p>
            <a:r>
              <a:rPr lang="en-US" dirty="0" smtClean="0"/>
              <a:t>…might fathers be the most powerful untapped resource in the lives of the world’s children?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idx="4294967295"/>
          </p:nvPr>
        </p:nvSpPr>
        <p:spPr>
          <a:xfrm>
            <a:off x="1524000" y="228600"/>
            <a:ext cx="7620000" cy="4876800"/>
          </a:xfrm>
        </p:spPr>
        <p:txBody>
          <a:bodyPr>
            <a:normAutofit/>
          </a:bodyPr>
          <a:lstStyle/>
          <a:p>
            <a:pPr marL="547688" indent="-411163">
              <a:buFont typeface="Wingdings" pitchFamily="2" charset="2"/>
              <a:buNone/>
            </a:pPr>
            <a:r>
              <a:rPr lang="en-US" b="1" i="1" dirty="0">
                <a:solidFill>
                  <a:srgbClr val="0033CC"/>
                </a:solidFill>
                <a:effectLst>
                  <a:outerShdw blurRad="38100" dist="38100" dir="2700000" algn="tl">
                    <a:srgbClr val="C0C0C0"/>
                  </a:outerShdw>
                </a:effectLst>
              </a:rPr>
              <a:t>It is the primary task of every society to teach men how to father.</a:t>
            </a:r>
            <a:r>
              <a:rPr lang="en-US" b="1" dirty="0">
                <a:solidFill>
                  <a:srgbClr val="D6ADFF"/>
                </a:solidFill>
                <a:effectLst>
                  <a:outerShdw blurRad="38100" dist="38100" dir="2700000" algn="tl">
                    <a:srgbClr val="C0C0C0"/>
                  </a:outerShdw>
                </a:effectLst>
              </a:rPr>
              <a:t>			</a:t>
            </a:r>
            <a:r>
              <a:rPr lang="en-US" b="1" dirty="0">
                <a:effectLst>
                  <a:outerShdw blurRad="38100" dist="38100" dir="2700000" algn="tl">
                    <a:srgbClr val="C0C0C0"/>
                  </a:outerShdw>
                </a:effectLst>
              </a:rPr>
              <a:t>	</a:t>
            </a:r>
            <a:r>
              <a:rPr lang="en-US" sz="1700" b="1" dirty="0">
                <a:effectLst>
                  <a:outerShdw blurRad="38100" dist="38100" dir="2700000" algn="tl">
                    <a:srgbClr val="C0C0C0"/>
                  </a:outerShdw>
                </a:effectLst>
              </a:rPr>
              <a:t>- Margaret Mead</a:t>
            </a:r>
          </a:p>
        </p:txBody>
      </p:sp>
      <p:pic>
        <p:nvPicPr>
          <p:cNvPr id="50179" name="Picture 3" descr="family3"/>
          <p:cNvPicPr>
            <a:picLocks noChangeAspect="1" noChangeArrowheads="1"/>
          </p:cNvPicPr>
          <p:nvPr/>
        </p:nvPicPr>
        <p:blipFill>
          <a:blip r:embed="rId3" cstate="print"/>
          <a:srcRect/>
          <a:stretch>
            <a:fillRect/>
          </a:stretch>
        </p:blipFill>
        <p:spPr bwMode="auto">
          <a:xfrm>
            <a:off x="3429000" y="1828800"/>
            <a:ext cx="2008188" cy="3038475"/>
          </a:xfrm>
          <a:prstGeom prst="rect">
            <a:avLst/>
          </a:prstGeom>
          <a:noFill/>
          <a:ln w="9525">
            <a:solidFill>
              <a:schemeClr val="tx1"/>
            </a:solidFill>
            <a:miter lim="800000"/>
            <a:headEnd/>
            <a:tailEnd/>
          </a:ln>
        </p:spPr>
      </p:pic>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r>
              <a:rPr lang="en-US" dirty="0"/>
              <a:t>Mothering/Fathering well at any </a:t>
            </a:r>
            <a:r>
              <a:rPr lang="en-US" dirty="0" smtClean="0"/>
              <a:t>	age</a:t>
            </a:r>
            <a:endParaRPr lang="en-US" dirty="0"/>
          </a:p>
        </p:txBody>
      </p:sp>
      <p:sp>
        <p:nvSpPr>
          <p:cNvPr id="39939" name="Rectangle 3"/>
          <p:cNvSpPr>
            <a:spLocks noGrp="1" noChangeArrowheads="1"/>
          </p:cNvSpPr>
          <p:nvPr>
            <p:ph idx="1"/>
          </p:nvPr>
        </p:nvSpPr>
        <p:spPr/>
        <p:txBody>
          <a:bodyPr/>
          <a:lstStyle/>
          <a:p>
            <a:pPr>
              <a:lnSpc>
                <a:spcPct val="90000"/>
              </a:lnSpc>
            </a:pPr>
            <a:r>
              <a:rPr lang="en-US" i="1" dirty="0"/>
              <a:t>Sensitivity</a:t>
            </a:r>
            <a:r>
              <a:rPr lang="en-US" dirty="0"/>
              <a:t> to needs</a:t>
            </a:r>
          </a:p>
          <a:p>
            <a:pPr>
              <a:lnSpc>
                <a:spcPct val="90000"/>
              </a:lnSpc>
            </a:pPr>
            <a:r>
              <a:rPr lang="en-US" dirty="0"/>
              <a:t>Make children feel adored/valued</a:t>
            </a:r>
          </a:p>
          <a:p>
            <a:pPr>
              <a:lnSpc>
                <a:spcPct val="90000"/>
              </a:lnSpc>
            </a:pPr>
            <a:r>
              <a:rPr lang="en-US" dirty="0" smtClean="0"/>
              <a:t>Sustaining values</a:t>
            </a:r>
            <a:endParaRPr lang="en-US" dirty="0"/>
          </a:p>
          <a:p>
            <a:pPr>
              <a:lnSpc>
                <a:spcPct val="90000"/>
              </a:lnSpc>
            </a:pPr>
            <a:r>
              <a:rPr lang="en-US" dirty="0" smtClean="0"/>
              <a:t>Disciplining </a:t>
            </a:r>
            <a:r>
              <a:rPr lang="en-US" dirty="0"/>
              <a:t>to </a:t>
            </a:r>
            <a:r>
              <a:rPr lang="en-US" dirty="0" smtClean="0"/>
              <a:t>teach, not punish</a:t>
            </a:r>
            <a:endParaRPr lang="en-US" dirty="0"/>
          </a:p>
          <a:p>
            <a:pPr>
              <a:lnSpc>
                <a:spcPct val="90000"/>
              </a:lnSpc>
            </a:pPr>
            <a:r>
              <a:rPr lang="en-US" dirty="0"/>
              <a:t>Affirm uniqueness/expect competence</a:t>
            </a:r>
          </a:p>
          <a:p>
            <a:pPr>
              <a:lnSpc>
                <a:spcPct val="90000"/>
              </a:lnSpc>
            </a:pPr>
            <a:r>
              <a:rPr lang="en-US" dirty="0"/>
              <a:t>Promote education as </a:t>
            </a:r>
            <a:r>
              <a:rPr lang="en-US" dirty="0" smtClean="0"/>
              <a:t>process (lifelong)</a:t>
            </a:r>
            <a:endParaRPr lang="en-US" dirty="0"/>
          </a:p>
          <a:p>
            <a:pPr>
              <a:lnSpc>
                <a:spcPct val="90000"/>
              </a:lnSpc>
            </a:pPr>
            <a:r>
              <a:rPr lang="en-US" dirty="0"/>
              <a:t>Safeguard family rituals, relationships and 	routines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endParaRPr lang="en-US" dirty="0"/>
          </a:p>
        </p:txBody>
      </p:sp>
      <p:sp>
        <p:nvSpPr>
          <p:cNvPr id="44035" name="Rectangle 3"/>
          <p:cNvSpPr>
            <a:spLocks noGrp="1" noChangeArrowheads="1"/>
          </p:cNvSpPr>
          <p:nvPr>
            <p:ph idx="1"/>
          </p:nvPr>
        </p:nvSpPr>
        <p:spPr/>
        <p:txBody>
          <a:bodyPr/>
          <a:lstStyle/>
          <a:p>
            <a:r>
              <a:rPr lang="en-US" dirty="0"/>
              <a:t>But mothers and fathers do </a:t>
            </a:r>
            <a:r>
              <a:rPr lang="en-US" i="1" dirty="0"/>
              <a:t>not</a:t>
            </a:r>
            <a:r>
              <a:rPr lang="en-US" dirty="0"/>
              <a:t> parent </a:t>
            </a:r>
            <a:r>
              <a:rPr lang="en-US" dirty="0" smtClean="0"/>
              <a:t>their children in </a:t>
            </a:r>
            <a:r>
              <a:rPr lang="en-US" dirty="0"/>
              <a:t>the same </a:t>
            </a:r>
            <a:r>
              <a:rPr lang="en-US" dirty="0" smtClean="0"/>
              <a:t>ways…</a:t>
            </a:r>
            <a:endParaRPr lang="en-US" dirty="0"/>
          </a:p>
          <a:p>
            <a:r>
              <a:rPr lang="en-US" dirty="0" smtClean="0"/>
              <a:t>..especially </a:t>
            </a:r>
            <a:r>
              <a:rPr lang="en-US" dirty="0"/>
              <a:t>across the life span of the </a:t>
            </a:r>
            <a:r>
              <a:rPr lang="en-US" dirty="0" smtClean="0"/>
              <a:t>child</a:t>
            </a:r>
          </a:p>
          <a:p>
            <a:pPr lvl="1"/>
            <a:r>
              <a:rPr lang="en-US" dirty="0" smtClean="0"/>
              <a:t>infancy</a:t>
            </a:r>
            <a:r>
              <a:rPr lang="en-US" dirty="0"/>
              <a:t>, toddlerhood, preschool, school age, adolescence, young adulthood, etc</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838200" y="914400"/>
            <a:ext cx="7772400" cy="5562600"/>
          </a:xfrm>
          <a:prstGeom prst="rect">
            <a:avLst/>
          </a:prstGeom>
          <a:noFill/>
          <a:ln w="14288">
            <a:solidFill>
              <a:srgbClr val="000000"/>
            </a:solidFill>
            <a:miter lim="800000"/>
            <a:headEnd/>
            <a:tailEnd/>
          </a:ln>
        </p:spPr>
        <p:txBody>
          <a:bodyPr/>
          <a:lstStyle/>
          <a:p>
            <a:endParaRPr lang="en-US" dirty="0">
              <a:latin typeface="Book Antiqua" pitchFamily="18" charset="0"/>
              <a:cs typeface="Arial" pitchFamily="34" charset="0"/>
            </a:endParaRPr>
          </a:p>
        </p:txBody>
      </p:sp>
      <p:sp>
        <p:nvSpPr>
          <p:cNvPr id="9219" name="Line 3"/>
          <p:cNvSpPr>
            <a:spLocks noChangeShapeType="1"/>
          </p:cNvSpPr>
          <p:nvPr/>
        </p:nvSpPr>
        <p:spPr bwMode="auto">
          <a:xfrm>
            <a:off x="1446213" y="1052513"/>
            <a:ext cx="0" cy="4319587"/>
          </a:xfrm>
          <a:prstGeom prst="line">
            <a:avLst/>
          </a:prstGeom>
          <a:noFill/>
          <a:ln w="0">
            <a:solidFill>
              <a:srgbClr val="000000"/>
            </a:solidFill>
            <a:round/>
            <a:headEnd/>
            <a:tailEnd/>
          </a:ln>
        </p:spPr>
        <p:txBody>
          <a:bodyPr/>
          <a:lstStyle/>
          <a:p>
            <a:endParaRPr lang="en-US" dirty="0"/>
          </a:p>
        </p:txBody>
      </p:sp>
      <p:sp>
        <p:nvSpPr>
          <p:cNvPr id="9220" name="Line 4"/>
          <p:cNvSpPr>
            <a:spLocks noChangeShapeType="1"/>
          </p:cNvSpPr>
          <p:nvPr/>
        </p:nvSpPr>
        <p:spPr bwMode="auto">
          <a:xfrm>
            <a:off x="1408113" y="5372100"/>
            <a:ext cx="38100" cy="1588"/>
          </a:xfrm>
          <a:prstGeom prst="line">
            <a:avLst/>
          </a:prstGeom>
          <a:noFill/>
          <a:ln w="0">
            <a:solidFill>
              <a:srgbClr val="000000"/>
            </a:solidFill>
            <a:round/>
            <a:headEnd/>
            <a:tailEnd/>
          </a:ln>
        </p:spPr>
        <p:txBody>
          <a:bodyPr/>
          <a:lstStyle/>
          <a:p>
            <a:endParaRPr lang="en-US" dirty="0"/>
          </a:p>
        </p:txBody>
      </p:sp>
      <p:sp>
        <p:nvSpPr>
          <p:cNvPr id="9221" name="Line 5"/>
          <p:cNvSpPr>
            <a:spLocks noChangeShapeType="1"/>
          </p:cNvSpPr>
          <p:nvPr/>
        </p:nvSpPr>
        <p:spPr bwMode="auto">
          <a:xfrm>
            <a:off x="1408113" y="4938713"/>
            <a:ext cx="38100" cy="1587"/>
          </a:xfrm>
          <a:prstGeom prst="line">
            <a:avLst/>
          </a:prstGeom>
          <a:noFill/>
          <a:ln w="0">
            <a:solidFill>
              <a:srgbClr val="000000"/>
            </a:solidFill>
            <a:round/>
            <a:headEnd/>
            <a:tailEnd/>
          </a:ln>
        </p:spPr>
        <p:txBody>
          <a:bodyPr/>
          <a:lstStyle/>
          <a:p>
            <a:endParaRPr lang="en-US" dirty="0"/>
          </a:p>
        </p:txBody>
      </p:sp>
      <p:sp>
        <p:nvSpPr>
          <p:cNvPr id="9222" name="Line 6"/>
          <p:cNvSpPr>
            <a:spLocks noChangeShapeType="1"/>
          </p:cNvSpPr>
          <p:nvPr/>
        </p:nvSpPr>
        <p:spPr bwMode="auto">
          <a:xfrm>
            <a:off x="1408113" y="4505325"/>
            <a:ext cx="38100" cy="1588"/>
          </a:xfrm>
          <a:prstGeom prst="line">
            <a:avLst/>
          </a:prstGeom>
          <a:noFill/>
          <a:ln w="0">
            <a:solidFill>
              <a:srgbClr val="000000"/>
            </a:solidFill>
            <a:round/>
            <a:headEnd/>
            <a:tailEnd/>
          </a:ln>
        </p:spPr>
        <p:txBody>
          <a:bodyPr/>
          <a:lstStyle/>
          <a:p>
            <a:endParaRPr lang="en-US" dirty="0"/>
          </a:p>
        </p:txBody>
      </p:sp>
      <p:sp>
        <p:nvSpPr>
          <p:cNvPr id="9223" name="Line 7"/>
          <p:cNvSpPr>
            <a:spLocks noChangeShapeType="1"/>
          </p:cNvSpPr>
          <p:nvPr/>
        </p:nvSpPr>
        <p:spPr bwMode="auto">
          <a:xfrm>
            <a:off x="1408113" y="4073525"/>
            <a:ext cx="38100" cy="1588"/>
          </a:xfrm>
          <a:prstGeom prst="line">
            <a:avLst/>
          </a:prstGeom>
          <a:noFill/>
          <a:ln w="0">
            <a:solidFill>
              <a:srgbClr val="000000"/>
            </a:solidFill>
            <a:round/>
            <a:headEnd/>
            <a:tailEnd/>
          </a:ln>
        </p:spPr>
        <p:txBody>
          <a:bodyPr/>
          <a:lstStyle/>
          <a:p>
            <a:endParaRPr lang="en-US" dirty="0"/>
          </a:p>
        </p:txBody>
      </p:sp>
      <p:sp>
        <p:nvSpPr>
          <p:cNvPr id="9224" name="Line 8"/>
          <p:cNvSpPr>
            <a:spLocks noChangeShapeType="1"/>
          </p:cNvSpPr>
          <p:nvPr/>
        </p:nvSpPr>
        <p:spPr bwMode="auto">
          <a:xfrm>
            <a:off x="1408113" y="3640138"/>
            <a:ext cx="38100" cy="1587"/>
          </a:xfrm>
          <a:prstGeom prst="line">
            <a:avLst/>
          </a:prstGeom>
          <a:noFill/>
          <a:ln w="0">
            <a:solidFill>
              <a:srgbClr val="000000"/>
            </a:solidFill>
            <a:round/>
            <a:headEnd/>
            <a:tailEnd/>
          </a:ln>
        </p:spPr>
        <p:txBody>
          <a:bodyPr/>
          <a:lstStyle/>
          <a:p>
            <a:endParaRPr lang="en-US" dirty="0"/>
          </a:p>
        </p:txBody>
      </p:sp>
      <p:sp>
        <p:nvSpPr>
          <p:cNvPr id="9225" name="Line 9"/>
          <p:cNvSpPr>
            <a:spLocks noChangeShapeType="1"/>
          </p:cNvSpPr>
          <p:nvPr/>
        </p:nvSpPr>
        <p:spPr bwMode="auto">
          <a:xfrm>
            <a:off x="1408113" y="3216275"/>
            <a:ext cx="38100" cy="1588"/>
          </a:xfrm>
          <a:prstGeom prst="line">
            <a:avLst/>
          </a:prstGeom>
          <a:noFill/>
          <a:ln w="0">
            <a:solidFill>
              <a:srgbClr val="000000"/>
            </a:solidFill>
            <a:round/>
            <a:headEnd/>
            <a:tailEnd/>
          </a:ln>
        </p:spPr>
        <p:txBody>
          <a:bodyPr/>
          <a:lstStyle/>
          <a:p>
            <a:endParaRPr lang="en-US" dirty="0"/>
          </a:p>
        </p:txBody>
      </p:sp>
      <p:sp>
        <p:nvSpPr>
          <p:cNvPr id="9226" name="Line 10"/>
          <p:cNvSpPr>
            <a:spLocks noChangeShapeType="1"/>
          </p:cNvSpPr>
          <p:nvPr/>
        </p:nvSpPr>
        <p:spPr bwMode="auto">
          <a:xfrm>
            <a:off x="1408113" y="2774950"/>
            <a:ext cx="38100" cy="1588"/>
          </a:xfrm>
          <a:prstGeom prst="line">
            <a:avLst/>
          </a:prstGeom>
          <a:noFill/>
          <a:ln w="0">
            <a:solidFill>
              <a:srgbClr val="000000"/>
            </a:solidFill>
            <a:round/>
            <a:headEnd/>
            <a:tailEnd/>
          </a:ln>
        </p:spPr>
        <p:txBody>
          <a:bodyPr/>
          <a:lstStyle/>
          <a:p>
            <a:endParaRPr lang="en-US" dirty="0"/>
          </a:p>
        </p:txBody>
      </p:sp>
      <p:sp>
        <p:nvSpPr>
          <p:cNvPr id="9227" name="Line 11"/>
          <p:cNvSpPr>
            <a:spLocks noChangeShapeType="1"/>
          </p:cNvSpPr>
          <p:nvPr/>
        </p:nvSpPr>
        <p:spPr bwMode="auto">
          <a:xfrm>
            <a:off x="1408113" y="2349500"/>
            <a:ext cx="38100" cy="1588"/>
          </a:xfrm>
          <a:prstGeom prst="line">
            <a:avLst/>
          </a:prstGeom>
          <a:noFill/>
          <a:ln w="0">
            <a:solidFill>
              <a:srgbClr val="000000"/>
            </a:solidFill>
            <a:round/>
            <a:headEnd/>
            <a:tailEnd/>
          </a:ln>
        </p:spPr>
        <p:txBody>
          <a:bodyPr/>
          <a:lstStyle/>
          <a:p>
            <a:endParaRPr lang="en-US" dirty="0"/>
          </a:p>
        </p:txBody>
      </p:sp>
      <p:sp>
        <p:nvSpPr>
          <p:cNvPr id="9228" name="Line 12"/>
          <p:cNvSpPr>
            <a:spLocks noChangeShapeType="1"/>
          </p:cNvSpPr>
          <p:nvPr/>
        </p:nvSpPr>
        <p:spPr bwMode="auto">
          <a:xfrm>
            <a:off x="1408113" y="1917700"/>
            <a:ext cx="38100" cy="1588"/>
          </a:xfrm>
          <a:prstGeom prst="line">
            <a:avLst/>
          </a:prstGeom>
          <a:noFill/>
          <a:ln w="0">
            <a:solidFill>
              <a:srgbClr val="000000"/>
            </a:solidFill>
            <a:round/>
            <a:headEnd/>
            <a:tailEnd/>
          </a:ln>
        </p:spPr>
        <p:txBody>
          <a:bodyPr/>
          <a:lstStyle/>
          <a:p>
            <a:endParaRPr lang="en-US" dirty="0"/>
          </a:p>
        </p:txBody>
      </p:sp>
      <p:sp>
        <p:nvSpPr>
          <p:cNvPr id="9229" name="Line 13"/>
          <p:cNvSpPr>
            <a:spLocks noChangeShapeType="1"/>
          </p:cNvSpPr>
          <p:nvPr/>
        </p:nvSpPr>
        <p:spPr bwMode="auto">
          <a:xfrm>
            <a:off x="1408113" y="1484313"/>
            <a:ext cx="38100" cy="1587"/>
          </a:xfrm>
          <a:prstGeom prst="line">
            <a:avLst/>
          </a:prstGeom>
          <a:noFill/>
          <a:ln w="0">
            <a:solidFill>
              <a:srgbClr val="000000"/>
            </a:solidFill>
            <a:round/>
            <a:headEnd/>
            <a:tailEnd/>
          </a:ln>
        </p:spPr>
        <p:txBody>
          <a:bodyPr/>
          <a:lstStyle/>
          <a:p>
            <a:endParaRPr lang="en-US" dirty="0"/>
          </a:p>
        </p:txBody>
      </p:sp>
      <p:sp>
        <p:nvSpPr>
          <p:cNvPr id="9230" name="Line 14"/>
          <p:cNvSpPr>
            <a:spLocks noChangeShapeType="1"/>
          </p:cNvSpPr>
          <p:nvPr/>
        </p:nvSpPr>
        <p:spPr bwMode="auto">
          <a:xfrm>
            <a:off x="1408113" y="1052513"/>
            <a:ext cx="38100" cy="1587"/>
          </a:xfrm>
          <a:prstGeom prst="line">
            <a:avLst/>
          </a:prstGeom>
          <a:noFill/>
          <a:ln w="0">
            <a:solidFill>
              <a:srgbClr val="000000"/>
            </a:solidFill>
            <a:round/>
            <a:headEnd/>
            <a:tailEnd/>
          </a:ln>
        </p:spPr>
        <p:txBody>
          <a:bodyPr/>
          <a:lstStyle/>
          <a:p>
            <a:endParaRPr lang="en-US" dirty="0"/>
          </a:p>
        </p:txBody>
      </p:sp>
      <p:sp>
        <p:nvSpPr>
          <p:cNvPr id="9231" name="Line 15"/>
          <p:cNvSpPr>
            <a:spLocks noChangeShapeType="1"/>
          </p:cNvSpPr>
          <p:nvPr/>
        </p:nvSpPr>
        <p:spPr bwMode="auto">
          <a:xfrm>
            <a:off x="1446213" y="5372100"/>
            <a:ext cx="6026150" cy="1588"/>
          </a:xfrm>
          <a:prstGeom prst="line">
            <a:avLst/>
          </a:prstGeom>
          <a:noFill/>
          <a:ln w="0">
            <a:solidFill>
              <a:srgbClr val="000000"/>
            </a:solidFill>
            <a:round/>
            <a:headEnd/>
            <a:tailEnd/>
          </a:ln>
        </p:spPr>
        <p:txBody>
          <a:bodyPr/>
          <a:lstStyle/>
          <a:p>
            <a:endParaRPr lang="en-US" dirty="0"/>
          </a:p>
        </p:txBody>
      </p:sp>
      <p:sp>
        <p:nvSpPr>
          <p:cNvPr id="9232" name="Line 16"/>
          <p:cNvSpPr>
            <a:spLocks noChangeShapeType="1"/>
          </p:cNvSpPr>
          <p:nvPr/>
        </p:nvSpPr>
        <p:spPr bwMode="auto">
          <a:xfrm flipV="1">
            <a:off x="1446213" y="5372100"/>
            <a:ext cx="0" cy="36513"/>
          </a:xfrm>
          <a:prstGeom prst="line">
            <a:avLst/>
          </a:prstGeom>
          <a:noFill/>
          <a:ln w="0">
            <a:solidFill>
              <a:srgbClr val="000000"/>
            </a:solidFill>
            <a:round/>
            <a:headEnd/>
            <a:tailEnd/>
          </a:ln>
        </p:spPr>
        <p:txBody>
          <a:bodyPr/>
          <a:lstStyle/>
          <a:p>
            <a:endParaRPr lang="en-US" dirty="0"/>
          </a:p>
        </p:txBody>
      </p:sp>
      <p:sp>
        <p:nvSpPr>
          <p:cNvPr id="9233" name="Line 17"/>
          <p:cNvSpPr>
            <a:spLocks noChangeShapeType="1"/>
          </p:cNvSpPr>
          <p:nvPr/>
        </p:nvSpPr>
        <p:spPr bwMode="auto">
          <a:xfrm flipV="1">
            <a:off x="2112963" y="5372100"/>
            <a:ext cx="1587" cy="36513"/>
          </a:xfrm>
          <a:prstGeom prst="line">
            <a:avLst/>
          </a:prstGeom>
          <a:noFill/>
          <a:ln w="0">
            <a:solidFill>
              <a:srgbClr val="000000"/>
            </a:solidFill>
            <a:round/>
            <a:headEnd/>
            <a:tailEnd/>
          </a:ln>
        </p:spPr>
        <p:txBody>
          <a:bodyPr/>
          <a:lstStyle/>
          <a:p>
            <a:endParaRPr lang="en-US" dirty="0"/>
          </a:p>
        </p:txBody>
      </p:sp>
      <p:sp>
        <p:nvSpPr>
          <p:cNvPr id="9234" name="Line 18"/>
          <p:cNvSpPr>
            <a:spLocks noChangeShapeType="1"/>
          </p:cNvSpPr>
          <p:nvPr/>
        </p:nvSpPr>
        <p:spPr bwMode="auto">
          <a:xfrm flipV="1">
            <a:off x="2787650" y="5372100"/>
            <a:ext cx="1588" cy="36513"/>
          </a:xfrm>
          <a:prstGeom prst="line">
            <a:avLst/>
          </a:prstGeom>
          <a:noFill/>
          <a:ln w="0">
            <a:solidFill>
              <a:srgbClr val="000000"/>
            </a:solidFill>
            <a:round/>
            <a:headEnd/>
            <a:tailEnd/>
          </a:ln>
        </p:spPr>
        <p:txBody>
          <a:bodyPr/>
          <a:lstStyle/>
          <a:p>
            <a:endParaRPr lang="en-US" dirty="0"/>
          </a:p>
        </p:txBody>
      </p:sp>
      <p:sp>
        <p:nvSpPr>
          <p:cNvPr id="9235" name="Line 19"/>
          <p:cNvSpPr>
            <a:spLocks noChangeShapeType="1"/>
          </p:cNvSpPr>
          <p:nvPr/>
        </p:nvSpPr>
        <p:spPr bwMode="auto">
          <a:xfrm flipV="1">
            <a:off x="3455988" y="5372100"/>
            <a:ext cx="3175" cy="36513"/>
          </a:xfrm>
          <a:prstGeom prst="line">
            <a:avLst/>
          </a:prstGeom>
          <a:noFill/>
          <a:ln w="0">
            <a:solidFill>
              <a:srgbClr val="000000"/>
            </a:solidFill>
            <a:round/>
            <a:headEnd/>
            <a:tailEnd/>
          </a:ln>
        </p:spPr>
        <p:txBody>
          <a:bodyPr/>
          <a:lstStyle/>
          <a:p>
            <a:endParaRPr lang="en-US" dirty="0"/>
          </a:p>
        </p:txBody>
      </p:sp>
      <p:sp>
        <p:nvSpPr>
          <p:cNvPr id="9236" name="Line 20"/>
          <p:cNvSpPr>
            <a:spLocks noChangeShapeType="1"/>
          </p:cNvSpPr>
          <p:nvPr/>
        </p:nvSpPr>
        <p:spPr bwMode="auto">
          <a:xfrm flipV="1">
            <a:off x="4125913" y="5372100"/>
            <a:ext cx="0" cy="36513"/>
          </a:xfrm>
          <a:prstGeom prst="line">
            <a:avLst/>
          </a:prstGeom>
          <a:noFill/>
          <a:ln w="0">
            <a:solidFill>
              <a:srgbClr val="000000"/>
            </a:solidFill>
            <a:round/>
            <a:headEnd/>
            <a:tailEnd/>
          </a:ln>
        </p:spPr>
        <p:txBody>
          <a:bodyPr/>
          <a:lstStyle/>
          <a:p>
            <a:endParaRPr lang="en-US" dirty="0"/>
          </a:p>
        </p:txBody>
      </p:sp>
      <p:sp>
        <p:nvSpPr>
          <p:cNvPr id="9237" name="Line 21"/>
          <p:cNvSpPr>
            <a:spLocks noChangeShapeType="1"/>
          </p:cNvSpPr>
          <p:nvPr/>
        </p:nvSpPr>
        <p:spPr bwMode="auto">
          <a:xfrm flipV="1">
            <a:off x="4792663" y="5372100"/>
            <a:ext cx="0" cy="36513"/>
          </a:xfrm>
          <a:prstGeom prst="line">
            <a:avLst/>
          </a:prstGeom>
          <a:noFill/>
          <a:ln w="0">
            <a:solidFill>
              <a:srgbClr val="000000"/>
            </a:solidFill>
            <a:round/>
            <a:headEnd/>
            <a:tailEnd/>
          </a:ln>
        </p:spPr>
        <p:txBody>
          <a:bodyPr/>
          <a:lstStyle/>
          <a:p>
            <a:endParaRPr lang="en-US" dirty="0"/>
          </a:p>
        </p:txBody>
      </p:sp>
      <p:sp>
        <p:nvSpPr>
          <p:cNvPr id="9238" name="Line 22"/>
          <p:cNvSpPr>
            <a:spLocks noChangeShapeType="1"/>
          </p:cNvSpPr>
          <p:nvPr/>
        </p:nvSpPr>
        <p:spPr bwMode="auto">
          <a:xfrm flipV="1">
            <a:off x="5459413" y="5372100"/>
            <a:ext cx="1587" cy="36513"/>
          </a:xfrm>
          <a:prstGeom prst="line">
            <a:avLst/>
          </a:prstGeom>
          <a:noFill/>
          <a:ln w="0">
            <a:solidFill>
              <a:srgbClr val="000000"/>
            </a:solidFill>
            <a:round/>
            <a:headEnd/>
            <a:tailEnd/>
          </a:ln>
        </p:spPr>
        <p:txBody>
          <a:bodyPr/>
          <a:lstStyle/>
          <a:p>
            <a:endParaRPr lang="en-US" dirty="0"/>
          </a:p>
        </p:txBody>
      </p:sp>
      <p:sp>
        <p:nvSpPr>
          <p:cNvPr id="9239" name="Line 23"/>
          <p:cNvSpPr>
            <a:spLocks noChangeShapeType="1"/>
          </p:cNvSpPr>
          <p:nvPr/>
        </p:nvSpPr>
        <p:spPr bwMode="auto">
          <a:xfrm flipV="1">
            <a:off x="6134100" y="5372100"/>
            <a:ext cx="1588" cy="36513"/>
          </a:xfrm>
          <a:prstGeom prst="line">
            <a:avLst/>
          </a:prstGeom>
          <a:noFill/>
          <a:ln w="0">
            <a:solidFill>
              <a:srgbClr val="000000"/>
            </a:solidFill>
            <a:round/>
            <a:headEnd/>
            <a:tailEnd/>
          </a:ln>
        </p:spPr>
        <p:txBody>
          <a:bodyPr/>
          <a:lstStyle/>
          <a:p>
            <a:endParaRPr lang="en-US" dirty="0"/>
          </a:p>
        </p:txBody>
      </p:sp>
      <p:sp>
        <p:nvSpPr>
          <p:cNvPr id="9240" name="Line 24"/>
          <p:cNvSpPr>
            <a:spLocks noChangeShapeType="1"/>
          </p:cNvSpPr>
          <p:nvPr/>
        </p:nvSpPr>
        <p:spPr bwMode="auto">
          <a:xfrm flipV="1">
            <a:off x="6802438" y="5372100"/>
            <a:ext cx="3175" cy="36513"/>
          </a:xfrm>
          <a:prstGeom prst="line">
            <a:avLst/>
          </a:prstGeom>
          <a:noFill/>
          <a:ln w="0">
            <a:solidFill>
              <a:srgbClr val="000000"/>
            </a:solidFill>
            <a:round/>
            <a:headEnd/>
            <a:tailEnd/>
          </a:ln>
        </p:spPr>
        <p:txBody>
          <a:bodyPr/>
          <a:lstStyle/>
          <a:p>
            <a:endParaRPr lang="en-US" dirty="0"/>
          </a:p>
        </p:txBody>
      </p:sp>
      <p:sp>
        <p:nvSpPr>
          <p:cNvPr id="9241" name="Line 25"/>
          <p:cNvSpPr>
            <a:spLocks noChangeShapeType="1"/>
          </p:cNvSpPr>
          <p:nvPr/>
        </p:nvSpPr>
        <p:spPr bwMode="auto">
          <a:xfrm flipV="1">
            <a:off x="7472363" y="5372100"/>
            <a:ext cx="0" cy="36513"/>
          </a:xfrm>
          <a:prstGeom prst="line">
            <a:avLst/>
          </a:prstGeom>
          <a:noFill/>
          <a:ln w="0">
            <a:solidFill>
              <a:srgbClr val="000000"/>
            </a:solidFill>
            <a:round/>
            <a:headEnd/>
            <a:tailEnd/>
          </a:ln>
        </p:spPr>
        <p:txBody>
          <a:bodyPr/>
          <a:lstStyle/>
          <a:p>
            <a:endParaRPr lang="en-US" dirty="0"/>
          </a:p>
        </p:txBody>
      </p:sp>
      <p:sp>
        <p:nvSpPr>
          <p:cNvPr id="9242" name="Freeform 26"/>
          <p:cNvSpPr>
            <a:spLocks/>
          </p:cNvSpPr>
          <p:nvPr/>
        </p:nvSpPr>
        <p:spPr bwMode="auto">
          <a:xfrm>
            <a:off x="1782763" y="1631950"/>
            <a:ext cx="2003425" cy="1246188"/>
          </a:xfrm>
          <a:custGeom>
            <a:avLst/>
            <a:gdLst>
              <a:gd name="T0" fmla="*/ 0 w 273"/>
              <a:gd name="T1" fmla="*/ 0 h 170"/>
              <a:gd name="T2" fmla="*/ 2147483647 w 273"/>
              <a:gd name="T3" fmla="*/ 2147483647 h 170"/>
              <a:gd name="T4" fmla="*/ 2147483647 w 273"/>
              <a:gd name="T5" fmla="*/ 2147483647 h 170"/>
              <a:gd name="T6" fmla="*/ 2147483647 w 273"/>
              <a:gd name="T7" fmla="*/ 2147483647 h 170"/>
              <a:gd name="T8" fmla="*/ 0 60000 65536"/>
              <a:gd name="T9" fmla="*/ 0 60000 65536"/>
              <a:gd name="T10" fmla="*/ 0 60000 65536"/>
              <a:gd name="T11" fmla="*/ 0 60000 65536"/>
              <a:gd name="T12" fmla="*/ 0 w 273"/>
              <a:gd name="T13" fmla="*/ 0 h 170"/>
              <a:gd name="T14" fmla="*/ 273 w 273"/>
              <a:gd name="T15" fmla="*/ 170 h 170"/>
            </a:gdLst>
            <a:ahLst/>
            <a:cxnLst>
              <a:cxn ang="T8">
                <a:pos x="T0" y="T1"/>
              </a:cxn>
              <a:cxn ang="T9">
                <a:pos x="T2" y="T3"/>
              </a:cxn>
              <a:cxn ang="T10">
                <a:pos x="T4" y="T5"/>
              </a:cxn>
              <a:cxn ang="T11">
                <a:pos x="T6" y="T7"/>
              </a:cxn>
            </a:cxnLst>
            <a:rect l="T12" t="T13" r="T14" b="T15"/>
            <a:pathLst>
              <a:path w="273" h="170">
                <a:moveTo>
                  <a:pt x="0" y="0"/>
                </a:moveTo>
                <a:lnTo>
                  <a:pt x="91" y="95"/>
                </a:lnTo>
                <a:lnTo>
                  <a:pt x="182" y="117"/>
                </a:lnTo>
                <a:lnTo>
                  <a:pt x="273" y="170"/>
                </a:lnTo>
              </a:path>
            </a:pathLst>
          </a:custGeom>
          <a:noFill/>
          <a:ln w="36513">
            <a:solidFill>
              <a:srgbClr val="FF00FF"/>
            </a:solidFill>
            <a:round/>
            <a:headEnd/>
            <a:tailEnd/>
          </a:ln>
        </p:spPr>
        <p:txBody>
          <a:bodyPr/>
          <a:lstStyle/>
          <a:p>
            <a:endParaRPr lang="en-US" dirty="0"/>
          </a:p>
        </p:txBody>
      </p:sp>
      <p:sp>
        <p:nvSpPr>
          <p:cNvPr id="9243" name="Freeform 27"/>
          <p:cNvSpPr>
            <a:spLocks/>
          </p:cNvSpPr>
          <p:nvPr/>
        </p:nvSpPr>
        <p:spPr bwMode="auto">
          <a:xfrm>
            <a:off x="1782763" y="1998663"/>
            <a:ext cx="2003425" cy="893762"/>
          </a:xfrm>
          <a:custGeom>
            <a:avLst/>
            <a:gdLst>
              <a:gd name="T0" fmla="*/ 0 w 273"/>
              <a:gd name="T1" fmla="*/ 0 h 122"/>
              <a:gd name="T2" fmla="*/ 2147483647 w 273"/>
              <a:gd name="T3" fmla="*/ 2147483647 h 122"/>
              <a:gd name="T4" fmla="*/ 2147483647 w 273"/>
              <a:gd name="T5" fmla="*/ 2147483647 h 122"/>
              <a:gd name="T6" fmla="*/ 2147483647 w 273"/>
              <a:gd name="T7" fmla="*/ 2147483647 h 122"/>
              <a:gd name="T8" fmla="*/ 0 60000 65536"/>
              <a:gd name="T9" fmla="*/ 0 60000 65536"/>
              <a:gd name="T10" fmla="*/ 0 60000 65536"/>
              <a:gd name="T11" fmla="*/ 0 60000 65536"/>
              <a:gd name="T12" fmla="*/ 0 w 273"/>
              <a:gd name="T13" fmla="*/ 0 h 122"/>
              <a:gd name="T14" fmla="*/ 273 w 273"/>
              <a:gd name="T15" fmla="*/ 122 h 122"/>
            </a:gdLst>
            <a:ahLst/>
            <a:cxnLst>
              <a:cxn ang="T8">
                <a:pos x="T0" y="T1"/>
              </a:cxn>
              <a:cxn ang="T9">
                <a:pos x="T2" y="T3"/>
              </a:cxn>
              <a:cxn ang="T10">
                <a:pos x="T4" y="T5"/>
              </a:cxn>
              <a:cxn ang="T11">
                <a:pos x="T6" y="T7"/>
              </a:cxn>
            </a:cxnLst>
            <a:rect l="T12" t="T13" r="T14" b="T15"/>
            <a:pathLst>
              <a:path w="273" h="122">
                <a:moveTo>
                  <a:pt x="0" y="0"/>
                </a:moveTo>
                <a:lnTo>
                  <a:pt x="91" y="42"/>
                </a:lnTo>
                <a:lnTo>
                  <a:pt x="182" y="98"/>
                </a:lnTo>
                <a:lnTo>
                  <a:pt x="273" y="122"/>
                </a:lnTo>
              </a:path>
            </a:pathLst>
          </a:custGeom>
          <a:noFill/>
          <a:ln w="36513">
            <a:solidFill>
              <a:srgbClr val="0000FF"/>
            </a:solidFill>
            <a:round/>
            <a:headEnd/>
            <a:tailEnd/>
          </a:ln>
        </p:spPr>
        <p:txBody>
          <a:bodyPr/>
          <a:lstStyle/>
          <a:p>
            <a:endParaRPr lang="en-US" dirty="0"/>
          </a:p>
        </p:txBody>
      </p:sp>
      <p:sp>
        <p:nvSpPr>
          <p:cNvPr id="9244" name="Freeform 28"/>
          <p:cNvSpPr>
            <a:spLocks/>
          </p:cNvSpPr>
          <p:nvPr/>
        </p:nvSpPr>
        <p:spPr bwMode="auto">
          <a:xfrm>
            <a:off x="4462463" y="2833688"/>
            <a:ext cx="2670175" cy="777875"/>
          </a:xfrm>
          <a:custGeom>
            <a:avLst/>
            <a:gdLst>
              <a:gd name="T0" fmla="*/ 0 w 364"/>
              <a:gd name="T1" fmla="*/ 0 h 106"/>
              <a:gd name="T2" fmla="*/ 2147483647 w 364"/>
              <a:gd name="T3" fmla="*/ 2147483647 h 106"/>
              <a:gd name="T4" fmla="*/ 2147483647 w 364"/>
              <a:gd name="T5" fmla="*/ 2147483647 h 106"/>
              <a:gd name="T6" fmla="*/ 2147483647 w 364"/>
              <a:gd name="T7" fmla="*/ 2147483647 h 106"/>
              <a:gd name="T8" fmla="*/ 2147483647 w 364"/>
              <a:gd name="T9" fmla="*/ 2147483647 h 106"/>
              <a:gd name="T10" fmla="*/ 0 60000 65536"/>
              <a:gd name="T11" fmla="*/ 0 60000 65536"/>
              <a:gd name="T12" fmla="*/ 0 60000 65536"/>
              <a:gd name="T13" fmla="*/ 0 60000 65536"/>
              <a:gd name="T14" fmla="*/ 0 60000 65536"/>
              <a:gd name="T15" fmla="*/ 0 w 364"/>
              <a:gd name="T16" fmla="*/ 0 h 106"/>
              <a:gd name="T17" fmla="*/ 364 w 364"/>
              <a:gd name="T18" fmla="*/ 106 h 106"/>
            </a:gdLst>
            <a:ahLst/>
            <a:cxnLst>
              <a:cxn ang="T10">
                <a:pos x="T0" y="T1"/>
              </a:cxn>
              <a:cxn ang="T11">
                <a:pos x="T2" y="T3"/>
              </a:cxn>
              <a:cxn ang="T12">
                <a:pos x="T4" y="T5"/>
              </a:cxn>
              <a:cxn ang="T13">
                <a:pos x="T6" y="T7"/>
              </a:cxn>
              <a:cxn ang="T14">
                <a:pos x="T8" y="T9"/>
              </a:cxn>
            </a:cxnLst>
            <a:rect l="T15" t="T16" r="T17" b="T18"/>
            <a:pathLst>
              <a:path w="364" h="106">
                <a:moveTo>
                  <a:pt x="0" y="0"/>
                </a:moveTo>
                <a:lnTo>
                  <a:pt x="91" y="16"/>
                </a:lnTo>
                <a:lnTo>
                  <a:pt x="182" y="32"/>
                </a:lnTo>
                <a:lnTo>
                  <a:pt x="273" y="66"/>
                </a:lnTo>
                <a:lnTo>
                  <a:pt x="364" y="106"/>
                </a:lnTo>
              </a:path>
            </a:pathLst>
          </a:custGeom>
          <a:noFill/>
          <a:ln w="36513">
            <a:solidFill>
              <a:srgbClr val="CC99FF"/>
            </a:solidFill>
            <a:round/>
            <a:headEnd/>
            <a:tailEnd/>
          </a:ln>
        </p:spPr>
        <p:txBody>
          <a:bodyPr/>
          <a:lstStyle/>
          <a:p>
            <a:endParaRPr lang="en-US" dirty="0"/>
          </a:p>
        </p:txBody>
      </p:sp>
      <p:sp>
        <p:nvSpPr>
          <p:cNvPr id="7197" name="Freeform 29"/>
          <p:cNvSpPr>
            <a:spLocks/>
          </p:cNvSpPr>
          <p:nvPr/>
        </p:nvSpPr>
        <p:spPr bwMode="auto">
          <a:xfrm>
            <a:off x="4462463" y="2900363"/>
            <a:ext cx="2670175" cy="711200"/>
          </a:xfrm>
          <a:custGeom>
            <a:avLst/>
            <a:gdLst>
              <a:gd name="T0" fmla="*/ 0 w 364"/>
              <a:gd name="T1" fmla="*/ 0 h 97"/>
              <a:gd name="T2" fmla="*/ 2147483647 w 364"/>
              <a:gd name="T3" fmla="*/ 2147483647 h 97"/>
              <a:gd name="T4" fmla="*/ 2147483647 w 364"/>
              <a:gd name="T5" fmla="*/ 2147483647 h 97"/>
              <a:gd name="T6" fmla="*/ 2147483647 w 364"/>
              <a:gd name="T7" fmla="*/ 2147483647 h 97"/>
              <a:gd name="T8" fmla="*/ 2147483647 w 364"/>
              <a:gd name="T9" fmla="*/ 2147483647 h 97"/>
              <a:gd name="T10" fmla="*/ 0 60000 65536"/>
              <a:gd name="T11" fmla="*/ 0 60000 65536"/>
              <a:gd name="T12" fmla="*/ 0 60000 65536"/>
              <a:gd name="T13" fmla="*/ 0 60000 65536"/>
              <a:gd name="T14" fmla="*/ 0 60000 65536"/>
              <a:gd name="T15" fmla="*/ 0 w 364"/>
              <a:gd name="T16" fmla="*/ 0 h 97"/>
              <a:gd name="T17" fmla="*/ 364 w 364"/>
              <a:gd name="T18" fmla="*/ 97 h 97"/>
            </a:gdLst>
            <a:ahLst/>
            <a:cxnLst>
              <a:cxn ang="T10">
                <a:pos x="T0" y="T1"/>
              </a:cxn>
              <a:cxn ang="T11">
                <a:pos x="T2" y="T3"/>
              </a:cxn>
              <a:cxn ang="T12">
                <a:pos x="T4" y="T5"/>
              </a:cxn>
              <a:cxn ang="T13">
                <a:pos x="T6" y="T7"/>
              </a:cxn>
              <a:cxn ang="T14">
                <a:pos x="T8" y="T9"/>
              </a:cxn>
            </a:cxnLst>
            <a:rect l="T15" t="T16" r="T17" b="T18"/>
            <a:pathLst>
              <a:path w="364" h="97">
                <a:moveTo>
                  <a:pt x="0" y="0"/>
                </a:moveTo>
                <a:lnTo>
                  <a:pt x="91" y="13"/>
                </a:lnTo>
                <a:lnTo>
                  <a:pt x="182" y="64"/>
                </a:lnTo>
                <a:lnTo>
                  <a:pt x="273" y="85"/>
                </a:lnTo>
                <a:lnTo>
                  <a:pt x="364" y="97"/>
                </a:lnTo>
              </a:path>
            </a:pathLst>
          </a:custGeom>
          <a:noFill/>
          <a:ln w="36513">
            <a:solidFill>
              <a:srgbClr val="99CCFF"/>
            </a:solidFill>
            <a:round/>
            <a:headEnd/>
            <a:tailEnd/>
          </a:ln>
        </p:spPr>
        <p:txBody>
          <a:bodyPr/>
          <a:lstStyle/>
          <a:p>
            <a:pPr fontAlgn="auto">
              <a:spcBef>
                <a:spcPts val="0"/>
              </a:spcBef>
              <a:spcAft>
                <a:spcPts val="0"/>
              </a:spcAft>
              <a:defRPr/>
            </a:pPr>
            <a:endParaRPr lang="en-US" dirty="0">
              <a:solidFill>
                <a:schemeClr val="tx2">
                  <a:lumMod val="50000"/>
                </a:schemeClr>
              </a:solidFill>
              <a:latin typeface="+mn-lt"/>
              <a:cs typeface="Arial" charset="0"/>
            </a:endParaRPr>
          </a:p>
        </p:txBody>
      </p:sp>
      <p:sp>
        <p:nvSpPr>
          <p:cNvPr id="9246" name="Rectangle 30"/>
          <p:cNvSpPr>
            <a:spLocks noChangeArrowheads="1"/>
          </p:cNvSpPr>
          <p:nvPr/>
        </p:nvSpPr>
        <p:spPr bwMode="auto">
          <a:xfrm>
            <a:off x="1738313" y="1587500"/>
            <a:ext cx="95250" cy="95250"/>
          </a:xfrm>
          <a:prstGeom prst="rect">
            <a:avLst/>
          </a:prstGeom>
          <a:solidFill>
            <a:srgbClr val="FF00FF"/>
          </a:solidFill>
          <a:ln w="9525">
            <a:noFill/>
            <a:miter lim="800000"/>
            <a:headEnd/>
            <a:tailEnd/>
          </a:ln>
        </p:spPr>
        <p:txBody>
          <a:bodyPr/>
          <a:lstStyle/>
          <a:p>
            <a:endParaRPr lang="en-US" dirty="0">
              <a:latin typeface="Book Antiqua" pitchFamily="18" charset="0"/>
              <a:cs typeface="Arial" pitchFamily="34" charset="0"/>
            </a:endParaRPr>
          </a:p>
        </p:txBody>
      </p:sp>
      <p:sp>
        <p:nvSpPr>
          <p:cNvPr id="9247" name="Line 31"/>
          <p:cNvSpPr>
            <a:spLocks noChangeShapeType="1"/>
          </p:cNvSpPr>
          <p:nvPr/>
        </p:nvSpPr>
        <p:spPr bwMode="auto">
          <a:xfrm flipH="1" flipV="1">
            <a:off x="1738313" y="1595438"/>
            <a:ext cx="44450" cy="36512"/>
          </a:xfrm>
          <a:prstGeom prst="line">
            <a:avLst/>
          </a:prstGeom>
          <a:noFill/>
          <a:ln w="14288">
            <a:solidFill>
              <a:srgbClr val="FF00FF"/>
            </a:solidFill>
            <a:round/>
            <a:headEnd/>
            <a:tailEnd/>
          </a:ln>
        </p:spPr>
        <p:txBody>
          <a:bodyPr/>
          <a:lstStyle/>
          <a:p>
            <a:endParaRPr lang="en-US" dirty="0"/>
          </a:p>
        </p:txBody>
      </p:sp>
      <p:sp>
        <p:nvSpPr>
          <p:cNvPr id="9248" name="Line 32"/>
          <p:cNvSpPr>
            <a:spLocks noChangeShapeType="1"/>
          </p:cNvSpPr>
          <p:nvPr/>
        </p:nvSpPr>
        <p:spPr bwMode="auto">
          <a:xfrm>
            <a:off x="1782763" y="1631950"/>
            <a:ext cx="38100" cy="36513"/>
          </a:xfrm>
          <a:prstGeom prst="line">
            <a:avLst/>
          </a:prstGeom>
          <a:noFill/>
          <a:ln w="14288">
            <a:solidFill>
              <a:srgbClr val="FF00FF"/>
            </a:solidFill>
            <a:round/>
            <a:headEnd/>
            <a:tailEnd/>
          </a:ln>
        </p:spPr>
        <p:txBody>
          <a:bodyPr/>
          <a:lstStyle/>
          <a:p>
            <a:endParaRPr lang="en-US" dirty="0"/>
          </a:p>
        </p:txBody>
      </p:sp>
      <p:sp>
        <p:nvSpPr>
          <p:cNvPr id="9249" name="Line 33"/>
          <p:cNvSpPr>
            <a:spLocks noChangeShapeType="1"/>
          </p:cNvSpPr>
          <p:nvPr/>
        </p:nvSpPr>
        <p:spPr bwMode="auto">
          <a:xfrm flipH="1">
            <a:off x="1738313" y="1631950"/>
            <a:ext cx="44450" cy="36513"/>
          </a:xfrm>
          <a:prstGeom prst="line">
            <a:avLst/>
          </a:prstGeom>
          <a:noFill/>
          <a:ln w="14288">
            <a:solidFill>
              <a:srgbClr val="FF00FF"/>
            </a:solidFill>
            <a:round/>
            <a:headEnd/>
            <a:tailEnd/>
          </a:ln>
        </p:spPr>
        <p:txBody>
          <a:bodyPr/>
          <a:lstStyle/>
          <a:p>
            <a:endParaRPr lang="en-US" dirty="0"/>
          </a:p>
        </p:txBody>
      </p:sp>
      <p:sp>
        <p:nvSpPr>
          <p:cNvPr id="9250" name="Line 34"/>
          <p:cNvSpPr>
            <a:spLocks noChangeShapeType="1"/>
          </p:cNvSpPr>
          <p:nvPr/>
        </p:nvSpPr>
        <p:spPr bwMode="auto">
          <a:xfrm flipV="1">
            <a:off x="1782763" y="1595438"/>
            <a:ext cx="38100" cy="36512"/>
          </a:xfrm>
          <a:prstGeom prst="line">
            <a:avLst/>
          </a:prstGeom>
          <a:noFill/>
          <a:ln w="14288">
            <a:solidFill>
              <a:srgbClr val="FF00FF"/>
            </a:solidFill>
            <a:round/>
            <a:headEnd/>
            <a:tailEnd/>
          </a:ln>
        </p:spPr>
        <p:txBody>
          <a:bodyPr/>
          <a:lstStyle/>
          <a:p>
            <a:endParaRPr lang="en-US" dirty="0"/>
          </a:p>
        </p:txBody>
      </p:sp>
      <p:sp>
        <p:nvSpPr>
          <p:cNvPr id="9251" name="Line 35"/>
          <p:cNvSpPr>
            <a:spLocks noChangeShapeType="1"/>
          </p:cNvSpPr>
          <p:nvPr/>
        </p:nvSpPr>
        <p:spPr bwMode="auto">
          <a:xfrm flipV="1">
            <a:off x="1782763" y="1595438"/>
            <a:ext cx="1587" cy="36512"/>
          </a:xfrm>
          <a:prstGeom prst="line">
            <a:avLst/>
          </a:prstGeom>
          <a:noFill/>
          <a:ln w="14288">
            <a:solidFill>
              <a:srgbClr val="FF00FF"/>
            </a:solidFill>
            <a:round/>
            <a:headEnd/>
            <a:tailEnd/>
          </a:ln>
        </p:spPr>
        <p:txBody>
          <a:bodyPr/>
          <a:lstStyle/>
          <a:p>
            <a:endParaRPr lang="en-US" dirty="0"/>
          </a:p>
        </p:txBody>
      </p:sp>
      <p:sp>
        <p:nvSpPr>
          <p:cNvPr id="9252" name="Line 36"/>
          <p:cNvSpPr>
            <a:spLocks noChangeShapeType="1"/>
          </p:cNvSpPr>
          <p:nvPr/>
        </p:nvSpPr>
        <p:spPr bwMode="auto">
          <a:xfrm>
            <a:off x="1782763" y="1631950"/>
            <a:ext cx="1587" cy="36513"/>
          </a:xfrm>
          <a:prstGeom prst="line">
            <a:avLst/>
          </a:prstGeom>
          <a:noFill/>
          <a:ln w="14288">
            <a:solidFill>
              <a:srgbClr val="FF00FF"/>
            </a:solidFill>
            <a:round/>
            <a:headEnd/>
            <a:tailEnd/>
          </a:ln>
        </p:spPr>
        <p:txBody>
          <a:bodyPr/>
          <a:lstStyle/>
          <a:p>
            <a:endParaRPr lang="en-US" dirty="0"/>
          </a:p>
        </p:txBody>
      </p:sp>
      <p:sp>
        <p:nvSpPr>
          <p:cNvPr id="9253" name="Rectangle 37"/>
          <p:cNvSpPr>
            <a:spLocks noChangeArrowheads="1"/>
          </p:cNvSpPr>
          <p:nvPr/>
        </p:nvSpPr>
        <p:spPr bwMode="auto">
          <a:xfrm>
            <a:off x="2406650" y="2292350"/>
            <a:ext cx="95250" cy="87313"/>
          </a:xfrm>
          <a:prstGeom prst="rect">
            <a:avLst/>
          </a:prstGeom>
          <a:solidFill>
            <a:srgbClr val="FF00FF"/>
          </a:solidFill>
          <a:ln w="9525">
            <a:noFill/>
            <a:miter lim="800000"/>
            <a:headEnd/>
            <a:tailEnd/>
          </a:ln>
        </p:spPr>
        <p:txBody>
          <a:bodyPr/>
          <a:lstStyle/>
          <a:p>
            <a:endParaRPr lang="en-US" dirty="0">
              <a:latin typeface="Book Antiqua" pitchFamily="18" charset="0"/>
              <a:cs typeface="Arial" pitchFamily="34" charset="0"/>
            </a:endParaRPr>
          </a:p>
        </p:txBody>
      </p:sp>
      <p:sp>
        <p:nvSpPr>
          <p:cNvPr id="9254" name="Line 38"/>
          <p:cNvSpPr>
            <a:spLocks noChangeShapeType="1"/>
          </p:cNvSpPr>
          <p:nvPr/>
        </p:nvSpPr>
        <p:spPr bwMode="auto">
          <a:xfrm flipH="1" flipV="1">
            <a:off x="2413000" y="2292350"/>
            <a:ext cx="36513" cy="36513"/>
          </a:xfrm>
          <a:prstGeom prst="line">
            <a:avLst/>
          </a:prstGeom>
          <a:noFill/>
          <a:ln w="14288">
            <a:solidFill>
              <a:srgbClr val="FF00FF"/>
            </a:solidFill>
            <a:round/>
            <a:headEnd/>
            <a:tailEnd/>
          </a:ln>
        </p:spPr>
        <p:txBody>
          <a:bodyPr/>
          <a:lstStyle/>
          <a:p>
            <a:endParaRPr lang="en-US" dirty="0"/>
          </a:p>
        </p:txBody>
      </p:sp>
      <p:sp>
        <p:nvSpPr>
          <p:cNvPr id="9255" name="Line 39"/>
          <p:cNvSpPr>
            <a:spLocks noChangeShapeType="1"/>
          </p:cNvSpPr>
          <p:nvPr/>
        </p:nvSpPr>
        <p:spPr bwMode="auto">
          <a:xfrm>
            <a:off x="2449513" y="2328863"/>
            <a:ext cx="38100" cy="42862"/>
          </a:xfrm>
          <a:prstGeom prst="line">
            <a:avLst/>
          </a:prstGeom>
          <a:noFill/>
          <a:ln w="14288">
            <a:solidFill>
              <a:srgbClr val="FF00FF"/>
            </a:solidFill>
            <a:round/>
            <a:headEnd/>
            <a:tailEnd/>
          </a:ln>
        </p:spPr>
        <p:txBody>
          <a:bodyPr/>
          <a:lstStyle/>
          <a:p>
            <a:endParaRPr lang="en-US" dirty="0"/>
          </a:p>
        </p:txBody>
      </p:sp>
      <p:sp>
        <p:nvSpPr>
          <p:cNvPr id="9256" name="Line 40"/>
          <p:cNvSpPr>
            <a:spLocks noChangeShapeType="1"/>
          </p:cNvSpPr>
          <p:nvPr/>
        </p:nvSpPr>
        <p:spPr bwMode="auto">
          <a:xfrm flipH="1">
            <a:off x="2413000" y="2328863"/>
            <a:ext cx="36513" cy="42862"/>
          </a:xfrm>
          <a:prstGeom prst="line">
            <a:avLst/>
          </a:prstGeom>
          <a:noFill/>
          <a:ln w="14288">
            <a:solidFill>
              <a:srgbClr val="FF00FF"/>
            </a:solidFill>
            <a:round/>
            <a:headEnd/>
            <a:tailEnd/>
          </a:ln>
        </p:spPr>
        <p:txBody>
          <a:bodyPr/>
          <a:lstStyle/>
          <a:p>
            <a:endParaRPr lang="en-US" dirty="0"/>
          </a:p>
        </p:txBody>
      </p:sp>
      <p:sp>
        <p:nvSpPr>
          <p:cNvPr id="9257" name="Line 41"/>
          <p:cNvSpPr>
            <a:spLocks noChangeShapeType="1"/>
          </p:cNvSpPr>
          <p:nvPr/>
        </p:nvSpPr>
        <p:spPr bwMode="auto">
          <a:xfrm flipV="1">
            <a:off x="2449513" y="2292350"/>
            <a:ext cx="38100" cy="36513"/>
          </a:xfrm>
          <a:prstGeom prst="line">
            <a:avLst/>
          </a:prstGeom>
          <a:noFill/>
          <a:ln w="14288">
            <a:solidFill>
              <a:srgbClr val="FF00FF"/>
            </a:solidFill>
            <a:round/>
            <a:headEnd/>
            <a:tailEnd/>
          </a:ln>
        </p:spPr>
        <p:txBody>
          <a:bodyPr/>
          <a:lstStyle/>
          <a:p>
            <a:endParaRPr lang="en-US" dirty="0"/>
          </a:p>
        </p:txBody>
      </p:sp>
      <p:sp>
        <p:nvSpPr>
          <p:cNvPr id="9258" name="Line 42"/>
          <p:cNvSpPr>
            <a:spLocks noChangeShapeType="1"/>
          </p:cNvSpPr>
          <p:nvPr/>
        </p:nvSpPr>
        <p:spPr bwMode="auto">
          <a:xfrm flipV="1">
            <a:off x="2449513" y="2292350"/>
            <a:ext cx="1587" cy="36513"/>
          </a:xfrm>
          <a:prstGeom prst="line">
            <a:avLst/>
          </a:prstGeom>
          <a:noFill/>
          <a:ln w="14288">
            <a:solidFill>
              <a:srgbClr val="FF00FF"/>
            </a:solidFill>
            <a:round/>
            <a:headEnd/>
            <a:tailEnd/>
          </a:ln>
        </p:spPr>
        <p:txBody>
          <a:bodyPr/>
          <a:lstStyle/>
          <a:p>
            <a:endParaRPr lang="en-US" dirty="0"/>
          </a:p>
        </p:txBody>
      </p:sp>
      <p:sp>
        <p:nvSpPr>
          <p:cNvPr id="9259" name="Line 43"/>
          <p:cNvSpPr>
            <a:spLocks noChangeShapeType="1"/>
          </p:cNvSpPr>
          <p:nvPr/>
        </p:nvSpPr>
        <p:spPr bwMode="auto">
          <a:xfrm>
            <a:off x="2449513" y="2328863"/>
            <a:ext cx="1587" cy="42862"/>
          </a:xfrm>
          <a:prstGeom prst="line">
            <a:avLst/>
          </a:prstGeom>
          <a:noFill/>
          <a:ln w="14288">
            <a:solidFill>
              <a:srgbClr val="FF00FF"/>
            </a:solidFill>
            <a:round/>
            <a:headEnd/>
            <a:tailEnd/>
          </a:ln>
        </p:spPr>
        <p:txBody>
          <a:bodyPr/>
          <a:lstStyle/>
          <a:p>
            <a:endParaRPr lang="en-US" dirty="0"/>
          </a:p>
        </p:txBody>
      </p:sp>
      <p:sp>
        <p:nvSpPr>
          <p:cNvPr id="9260" name="Rectangle 44"/>
          <p:cNvSpPr>
            <a:spLocks noChangeArrowheads="1"/>
          </p:cNvSpPr>
          <p:nvPr/>
        </p:nvSpPr>
        <p:spPr bwMode="auto">
          <a:xfrm>
            <a:off x="3081338" y="2452688"/>
            <a:ext cx="87312" cy="88900"/>
          </a:xfrm>
          <a:prstGeom prst="rect">
            <a:avLst/>
          </a:prstGeom>
          <a:solidFill>
            <a:srgbClr val="FF00FF"/>
          </a:solidFill>
          <a:ln w="9525">
            <a:noFill/>
            <a:miter lim="800000"/>
            <a:headEnd/>
            <a:tailEnd/>
          </a:ln>
        </p:spPr>
        <p:txBody>
          <a:bodyPr/>
          <a:lstStyle/>
          <a:p>
            <a:endParaRPr lang="en-US" dirty="0">
              <a:latin typeface="Book Antiqua" pitchFamily="18" charset="0"/>
              <a:cs typeface="Arial" pitchFamily="34" charset="0"/>
            </a:endParaRPr>
          </a:p>
        </p:txBody>
      </p:sp>
      <p:sp>
        <p:nvSpPr>
          <p:cNvPr id="9261" name="Line 45"/>
          <p:cNvSpPr>
            <a:spLocks noChangeShapeType="1"/>
          </p:cNvSpPr>
          <p:nvPr/>
        </p:nvSpPr>
        <p:spPr bwMode="auto">
          <a:xfrm flipH="1" flipV="1">
            <a:off x="3081338" y="2452688"/>
            <a:ext cx="36512" cy="36512"/>
          </a:xfrm>
          <a:prstGeom prst="line">
            <a:avLst/>
          </a:prstGeom>
          <a:noFill/>
          <a:ln w="14288">
            <a:solidFill>
              <a:srgbClr val="FF00FF"/>
            </a:solidFill>
            <a:round/>
            <a:headEnd/>
            <a:tailEnd/>
          </a:ln>
        </p:spPr>
        <p:txBody>
          <a:bodyPr/>
          <a:lstStyle/>
          <a:p>
            <a:endParaRPr lang="en-US" dirty="0"/>
          </a:p>
        </p:txBody>
      </p:sp>
      <p:sp>
        <p:nvSpPr>
          <p:cNvPr id="9262" name="Line 46"/>
          <p:cNvSpPr>
            <a:spLocks noChangeShapeType="1"/>
          </p:cNvSpPr>
          <p:nvPr/>
        </p:nvSpPr>
        <p:spPr bwMode="auto">
          <a:xfrm>
            <a:off x="3117850" y="2489200"/>
            <a:ext cx="36513" cy="36513"/>
          </a:xfrm>
          <a:prstGeom prst="line">
            <a:avLst/>
          </a:prstGeom>
          <a:noFill/>
          <a:ln w="14288">
            <a:solidFill>
              <a:srgbClr val="FF00FF"/>
            </a:solidFill>
            <a:round/>
            <a:headEnd/>
            <a:tailEnd/>
          </a:ln>
        </p:spPr>
        <p:txBody>
          <a:bodyPr/>
          <a:lstStyle/>
          <a:p>
            <a:endParaRPr lang="en-US" dirty="0"/>
          </a:p>
        </p:txBody>
      </p:sp>
      <p:sp>
        <p:nvSpPr>
          <p:cNvPr id="9263" name="Line 47"/>
          <p:cNvSpPr>
            <a:spLocks noChangeShapeType="1"/>
          </p:cNvSpPr>
          <p:nvPr/>
        </p:nvSpPr>
        <p:spPr bwMode="auto">
          <a:xfrm flipH="1">
            <a:off x="3081338" y="2489200"/>
            <a:ext cx="36512" cy="36513"/>
          </a:xfrm>
          <a:prstGeom prst="line">
            <a:avLst/>
          </a:prstGeom>
          <a:noFill/>
          <a:ln w="14288">
            <a:solidFill>
              <a:srgbClr val="FF00FF"/>
            </a:solidFill>
            <a:round/>
            <a:headEnd/>
            <a:tailEnd/>
          </a:ln>
        </p:spPr>
        <p:txBody>
          <a:bodyPr/>
          <a:lstStyle/>
          <a:p>
            <a:endParaRPr lang="en-US" dirty="0"/>
          </a:p>
        </p:txBody>
      </p:sp>
      <p:sp>
        <p:nvSpPr>
          <p:cNvPr id="9264" name="Line 48"/>
          <p:cNvSpPr>
            <a:spLocks noChangeShapeType="1"/>
          </p:cNvSpPr>
          <p:nvPr/>
        </p:nvSpPr>
        <p:spPr bwMode="auto">
          <a:xfrm flipV="1">
            <a:off x="3117850" y="2452688"/>
            <a:ext cx="36513" cy="36512"/>
          </a:xfrm>
          <a:prstGeom prst="line">
            <a:avLst/>
          </a:prstGeom>
          <a:noFill/>
          <a:ln w="14288">
            <a:solidFill>
              <a:srgbClr val="FF00FF"/>
            </a:solidFill>
            <a:round/>
            <a:headEnd/>
            <a:tailEnd/>
          </a:ln>
        </p:spPr>
        <p:txBody>
          <a:bodyPr/>
          <a:lstStyle/>
          <a:p>
            <a:endParaRPr lang="en-US" dirty="0"/>
          </a:p>
        </p:txBody>
      </p:sp>
      <p:sp>
        <p:nvSpPr>
          <p:cNvPr id="9265" name="Line 49"/>
          <p:cNvSpPr>
            <a:spLocks noChangeShapeType="1"/>
          </p:cNvSpPr>
          <p:nvPr/>
        </p:nvSpPr>
        <p:spPr bwMode="auto">
          <a:xfrm flipV="1">
            <a:off x="3117850" y="2452688"/>
            <a:ext cx="1588" cy="36512"/>
          </a:xfrm>
          <a:prstGeom prst="line">
            <a:avLst/>
          </a:prstGeom>
          <a:noFill/>
          <a:ln w="14288">
            <a:solidFill>
              <a:srgbClr val="FF00FF"/>
            </a:solidFill>
            <a:round/>
            <a:headEnd/>
            <a:tailEnd/>
          </a:ln>
        </p:spPr>
        <p:txBody>
          <a:bodyPr/>
          <a:lstStyle/>
          <a:p>
            <a:endParaRPr lang="en-US" dirty="0"/>
          </a:p>
        </p:txBody>
      </p:sp>
      <p:sp>
        <p:nvSpPr>
          <p:cNvPr id="9266" name="Line 50"/>
          <p:cNvSpPr>
            <a:spLocks noChangeShapeType="1"/>
          </p:cNvSpPr>
          <p:nvPr/>
        </p:nvSpPr>
        <p:spPr bwMode="auto">
          <a:xfrm>
            <a:off x="3117850" y="2489200"/>
            <a:ext cx="1588" cy="36513"/>
          </a:xfrm>
          <a:prstGeom prst="line">
            <a:avLst/>
          </a:prstGeom>
          <a:noFill/>
          <a:ln w="14288">
            <a:solidFill>
              <a:srgbClr val="FF00FF"/>
            </a:solidFill>
            <a:round/>
            <a:headEnd/>
            <a:tailEnd/>
          </a:ln>
        </p:spPr>
        <p:txBody>
          <a:bodyPr/>
          <a:lstStyle/>
          <a:p>
            <a:endParaRPr lang="en-US" dirty="0"/>
          </a:p>
        </p:txBody>
      </p:sp>
      <p:sp>
        <p:nvSpPr>
          <p:cNvPr id="9267" name="Rectangle 51"/>
          <p:cNvSpPr>
            <a:spLocks noChangeArrowheads="1"/>
          </p:cNvSpPr>
          <p:nvPr/>
        </p:nvSpPr>
        <p:spPr bwMode="auto">
          <a:xfrm>
            <a:off x="3751263" y="2841625"/>
            <a:ext cx="85725" cy="87313"/>
          </a:xfrm>
          <a:prstGeom prst="rect">
            <a:avLst/>
          </a:prstGeom>
          <a:solidFill>
            <a:srgbClr val="FF00FF"/>
          </a:solidFill>
          <a:ln w="9525">
            <a:noFill/>
            <a:miter lim="800000"/>
            <a:headEnd/>
            <a:tailEnd/>
          </a:ln>
        </p:spPr>
        <p:txBody>
          <a:bodyPr/>
          <a:lstStyle/>
          <a:p>
            <a:endParaRPr lang="en-US" dirty="0">
              <a:latin typeface="Book Antiqua" pitchFamily="18" charset="0"/>
              <a:cs typeface="Arial" pitchFamily="34" charset="0"/>
            </a:endParaRPr>
          </a:p>
        </p:txBody>
      </p:sp>
      <p:sp>
        <p:nvSpPr>
          <p:cNvPr id="9268" name="Line 52"/>
          <p:cNvSpPr>
            <a:spLocks noChangeShapeType="1"/>
          </p:cNvSpPr>
          <p:nvPr/>
        </p:nvSpPr>
        <p:spPr bwMode="auto">
          <a:xfrm flipH="1" flipV="1">
            <a:off x="3751263" y="2841625"/>
            <a:ext cx="34925" cy="36513"/>
          </a:xfrm>
          <a:prstGeom prst="line">
            <a:avLst/>
          </a:prstGeom>
          <a:noFill/>
          <a:ln w="14288">
            <a:solidFill>
              <a:srgbClr val="FF00FF"/>
            </a:solidFill>
            <a:round/>
            <a:headEnd/>
            <a:tailEnd/>
          </a:ln>
        </p:spPr>
        <p:txBody>
          <a:bodyPr/>
          <a:lstStyle/>
          <a:p>
            <a:endParaRPr lang="en-US" dirty="0"/>
          </a:p>
        </p:txBody>
      </p:sp>
      <p:sp>
        <p:nvSpPr>
          <p:cNvPr id="9269" name="Line 53"/>
          <p:cNvSpPr>
            <a:spLocks noChangeShapeType="1"/>
          </p:cNvSpPr>
          <p:nvPr/>
        </p:nvSpPr>
        <p:spPr bwMode="auto">
          <a:xfrm>
            <a:off x="3786188" y="2878138"/>
            <a:ext cx="44450" cy="44450"/>
          </a:xfrm>
          <a:prstGeom prst="line">
            <a:avLst/>
          </a:prstGeom>
          <a:noFill/>
          <a:ln w="14288">
            <a:solidFill>
              <a:srgbClr val="FF00FF"/>
            </a:solidFill>
            <a:round/>
            <a:headEnd/>
            <a:tailEnd/>
          </a:ln>
        </p:spPr>
        <p:txBody>
          <a:bodyPr/>
          <a:lstStyle/>
          <a:p>
            <a:endParaRPr lang="en-US" dirty="0"/>
          </a:p>
        </p:txBody>
      </p:sp>
      <p:sp>
        <p:nvSpPr>
          <p:cNvPr id="9270" name="Line 54"/>
          <p:cNvSpPr>
            <a:spLocks noChangeShapeType="1"/>
          </p:cNvSpPr>
          <p:nvPr/>
        </p:nvSpPr>
        <p:spPr bwMode="auto">
          <a:xfrm flipH="1">
            <a:off x="3751263" y="2878138"/>
            <a:ext cx="34925" cy="44450"/>
          </a:xfrm>
          <a:prstGeom prst="line">
            <a:avLst/>
          </a:prstGeom>
          <a:noFill/>
          <a:ln w="14288">
            <a:solidFill>
              <a:srgbClr val="FF00FF"/>
            </a:solidFill>
            <a:round/>
            <a:headEnd/>
            <a:tailEnd/>
          </a:ln>
        </p:spPr>
        <p:txBody>
          <a:bodyPr/>
          <a:lstStyle/>
          <a:p>
            <a:endParaRPr lang="en-US" dirty="0"/>
          </a:p>
        </p:txBody>
      </p:sp>
      <p:sp>
        <p:nvSpPr>
          <p:cNvPr id="9271" name="Line 55"/>
          <p:cNvSpPr>
            <a:spLocks noChangeShapeType="1"/>
          </p:cNvSpPr>
          <p:nvPr/>
        </p:nvSpPr>
        <p:spPr bwMode="auto">
          <a:xfrm flipV="1">
            <a:off x="3786188" y="2841625"/>
            <a:ext cx="44450" cy="36513"/>
          </a:xfrm>
          <a:prstGeom prst="line">
            <a:avLst/>
          </a:prstGeom>
          <a:noFill/>
          <a:ln w="14288">
            <a:solidFill>
              <a:srgbClr val="FF00FF"/>
            </a:solidFill>
            <a:round/>
            <a:headEnd/>
            <a:tailEnd/>
          </a:ln>
        </p:spPr>
        <p:txBody>
          <a:bodyPr/>
          <a:lstStyle/>
          <a:p>
            <a:endParaRPr lang="en-US" dirty="0"/>
          </a:p>
        </p:txBody>
      </p:sp>
      <p:sp>
        <p:nvSpPr>
          <p:cNvPr id="9272" name="Line 56"/>
          <p:cNvSpPr>
            <a:spLocks noChangeShapeType="1"/>
          </p:cNvSpPr>
          <p:nvPr/>
        </p:nvSpPr>
        <p:spPr bwMode="auto">
          <a:xfrm flipV="1">
            <a:off x="3786188" y="2841625"/>
            <a:ext cx="3175" cy="36513"/>
          </a:xfrm>
          <a:prstGeom prst="line">
            <a:avLst/>
          </a:prstGeom>
          <a:noFill/>
          <a:ln w="14288">
            <a:solidFill>
              <a:srgbClr val="FF00FF"/>
            </a:solidFill>
            <a:round/>
            <a:headEnd/>
            <a:tailEnd/>
          </a:ln>
        </p:spPr>
        <p:txBody>
          <a:bodyPr/>
          <a:lstStyle/>
          <a:p>
            <a:endParaRPr lang="en-US" dirty="0"/>
          </a:p>
        </p:txBody>
      </p:sp>
      <p:sp>
        <p:nvSpPr>
          <p:cNvPr id="9273" name="Line 57"/>
          <p:cNvSpPr>
            <a:spLocks noChangeShapeType="1"/>
          </p:cNvSpPr>
          <p:nvPr/>
        </p:nvSpPr>
        <p:spPr bwMode="auto">
          <a:xfrm>
            <a:off x="3786188" y="2878138"/>
            <a:ext cx="3175" cy="44450"/>
          </a:xfrm>
          <a:prstGeom prst="line">
            <a:avLst/>
          </a:prstGeom>
          <a:noFill/>
          <a:ln w="14288">
            <a:solidFill>
              <a:srgbClr val="FF00FF"/>
            </a:solidFill>
            <a:round/>
            <a:headEnd/>
            <a:tailEnd/>
          </a:ln>
        </p:spPr>
        <p:txBody>
          <a:bodyPr/>
          <a:lstStyle/>
          <a:p>
            <a:endParaRPr lang="en-US" dirty="0"/>
          </a:p>
        </p:txBody>
      </p:sp>
      <p:sp>
        <p:nvSpPr>
          <p:cNvPr id="9274" name="Rectangle 58"/>
          <p:cNvSpPr>
            <a:spLocks noChangeArrowheads="1"/>
          </p:cNvSpPr>
          <p:nvPr/>
        </p:nvSpPr>
        <p:spPr bwMode="auto">
          <a:xfrm>
            <a:off x="5084763" y="2774950"/>
            <a:ext cx="95250" cy="88900"/>
          </a:xfrm>
          <a:prstGeom prst="rect">
            <a:avLst/>
          </a:prstGeom>
          <a:solidFill>
            <a:srgbClr val="FF00FF"/>
          </a:solidFill>
          <a:ln w="9525">
            <a:noFill/>
            <a:miter lim="800000"/>
            <a:headEnd/>
            <a:tailEnd/>
          </a:ln>
        </p:spPr>
        <p:txBody>
          <a:bodyPr/>
          <a:lstStyle/>
          <a:p>
            <a:endParaRPr lang="en-US" dirty="0">
              <a:latin typeface="Book Antiqua" pitchFamily="18" charset="0"/>
              <a:cs typeface="Arial" pitchFamily="34" charset="0"/>
            </a:endParaRPr>
          </a:p>
        </p:txBody>
      </p:sp>
      <p:sp>
        <p:nvSpPr>
          <p:cNvPr id="9275" name="Line 59"/>
          <p:cNvSpPr>
            <a:spLocks noChangeShapeType="1"/>
          </p:cNvSpPr>
          <p:nvPr/>
        </p:nvSpPr>
        <p:spPr bwMode="auto">
          <a:xfrm flipH="1" flipV="1">
            <a:off x="5084763" y="2774950"/>
            <a:ext cx="44450" cy="36513"/>
          </a:xfrm>
          <a:prstGeom prst="line">
            <a:avLst/>
          </a:prstGeom>
          <a:noFill/>
          <a:ln w="14288">
            <a:solidFill>
              <a:srgbClr val="FF00FF"/>
            </a:solidFill>
            <a:round/>
            <a:headEnd/>
            <a:tailEnd/>
          </a:ln>
        </p:spPr>
        <p:txBody>
          <a:bodyPr/>
          <a:lstStyle/>
          <a:p>
            <a:endParaRPr lang="en-US" dirty="0"/>
          </a:p>
        </p:txBody>
      </p:sp>
      <p:sp>
        <p:nvSpPr>
          <p:cNvPr id="9276" name="Line 60"/>
          <p:cNvSpPr>
            <a:spLocks noChangeShapeType="1"/>
          </p:cNvSpPr>
          <p:nvPr/>
        </p:nvSpPr>
        <p:spPr bwMode="auto">
          <a:xfrm>
            <a:off x="5129213" y="2811463"/>
            <a:ext cx="38100" cy="38100"/>
          </a:xfrm>
          <a:prstGeom prst="line">
            <a:avLst/>
          </a:prstGeom>
          <a:noFill/>
          <a:ln w="14288">
            <a:solidFill>
              <a:srgbClr val="FF00FF"/>
            </a:solidFill>
            <a:round/>
            <a:headEnd/>
            <a:tailEnd/>
          </a:ln>
        </p:spPr>
        <p:txBody>
          <a:bodyPr/>
          <a:lstStyle/>
          <a:p>
            <a:endParaRPr lang="en-US" dirty="0"/>
          </a:p>
        </p:txBody>
      </p:sp>
      <p:sp>
        <p:nvSpPr>
          <p:cNvPr id="9277" name="Line 61"/>
          <p:cNvSpPr>
            <a:spLocks noChangeShapeType="1"/>
          </p:cNvSpPr>
          <p:nvPr/>
        </p:nvSpPr>
        <p:spPr bwMode="auto">
          <a:xfrm flipH="1">
            <a:off x="5084763" y="2811463"/>
            <a:ext cx="44450" cy="38100"/>
          </a:xfrm>
          <a:prstGeom prst="line">
            <a:avLst/>
          </a:prstGeom>
          <a:noFill/>
          <a:ln w="14288">
            <a:solidFill>
              <a:srgbClr val="FF00FF"/>
            </a:solidFill>
            <a:round/>
            <a:headEnd/>
            <a:tailEnd/>
          </a:ln>
        </p:spPr>
        <p:txBody>
          <a:bodyPr/>
          <a:lstStyle/>
          <a:p>
            <a:endParaRPr lang="en-US" dirty="0"/>
          </a:p>
        </p:txBody>
      </p:sp>
      <p:sp>
        <p:nvSpPr>
          <p:cNvPr id="9278" name="Line 62"/>
          <p:cNvSpPr>
            <a:spLocks noChangeShapeType="1"/>
          </p:cNvSpPr>
          <p:nvPr/>
        </p:nvSpPr>
        <p:spPr bwMode="auto">
          <a:xfrm flipV="1">
            <a:off x="5129213" y="2774950"/>
            <a:ext cx="38100" cy="36513"/>
          </a:xfrm>
          <a:prstGeom prst="line">
            <a:avLst/>
          </a:prstGeom>
          <a:noFill/>
          <a:ln w="14288">
            <a:solidFill>
              <a:srgbClr val="FF00FF"/>
            </a:solidFill>
            <a:round/>
            <a:headEnd/>
            <a:tailEnd/>
          </a:ln>
        </p:spPr>
        <p:txBody>
          <a:bodyPr/>
          <a:lstStyle/>
          <a:p>
            <a:endParaRPr lang="en-US" dirty="0"/>
          </a:p>
        </p:txBody>
      </p:sp>
      <p:sp>
        <p:nvSpPr>
          <p:cNvPr id="9279" name="Line 63"/>
          <p:cNvSpPr>
            <a:spLocks noChangeShapeType="1"/>
          </p:cNvSpPr>
          <p:nvPr/>
        </p:nvSpPr>
        <p:spPr bwMode="auto">
          <a:xfrm flipV="1">
            <a:off x="5129213" y="2774950"/>
            <a:ext cx="1587" cy="36513"/>
          </a:xfrm>
          <a:prstGeom prst="line">
            <a:avLst/>
          </a:prstGeom>
          <a:noFill/>
          <a:ln w="14288">
            <a:solidFill>
              <a:srgbClr val="FF00FF"/>
            </a:solidFill>
            <a:round/>
            <a:headEnd/>
            <a:tailEnd/>
          </a:ln>
        </p:spPr>
        <p:txBody>
          <a:bodyPr/>
          <a:lstStyle/>
          <a:p>
            <a:endParaRPr lang="en-US" dirty="0"/>
          </a:p>
        </p:txBody>
      </p:sp>
      <p:sp>
        <p:nvSpPr>
          <p:cNvPr id="9280" name="Line 64"/>
          <p:cNvSpPr>
            <a:spLocks noChangeShapeType="1"/>
          </p:cNvSpPr>
          <p:nvPr/>
        </p:nvSpPr>
        <p:spPr bwMode="auto">
          <a:xfrm>
            <a:off x="5129213" y="2811463"/>
            <a:ext cx="1587" cy="38100"/>
          </a:xfrm>
          <a:prstGeom prst="line">
            <a:avLst/>
          </a:prstGeom>
          <a:noFill/>
          <a:ln w="14288">
            <a:solidFill>
              <a:srgbClr val="FF00FF"/>
            </a:solidFill>
            <a:round/>
            <a:headEnd/>
            <a:tailEnd/>
          </a:ln>
        </p:spPr>
        <p:txBody>
          <a:bodyPr/>
          <a:lstStyle/>
          <a:p>
            <a:endParaRPr lang="en-US" dirty="0"/>
          </a:p>
        </p:txBody>
      </p:sp>
      <p:sp>
        <p:nvSpPr>
          <p:cNvPr id="9281" name="Rectangle 65"/>
          <p:cNvSpPr>
            <a:spLocks noChangeArrowheads="1"/>
          </p:cNvSpPr>
          <p:nvPr/>
        </p:nvSpPr>
        <p:spPr bwMode="auto">
          <a:xfrm>
            <a:off x="1725613" y="1946275"/>
            <a:ext cx="115887" cy="111125"/>
          </a:xfrm>
          <a:prstGeom prst="rect">
            <a:avLst/>
          </a:prstGeom>
          <a:solidFill>
            <a:srgbClr val="0000FF"/>
          </a:solidFill>
          <a:ln w="14288">
            <a:solidFill>
              <a:srgbClr val="3366FF"/>
            </a:solidFill>
            <a:miter lim="800000"/>
            <a:headEnd/>
            <a:tailEnd/>
          </a:ln>
        </p:spPr>
        <p:txBody>
          <a:bodyPr/>
          <a:lstStyle/>
          <a:p>
            <a:endParaRPr lang="en-US" dirty="0">
              <a:latin typeface="Book Antiqua" pitchFamily="18" charset="0"/>
              <a:cs typeface="Arial" pitchFamily="34" charset="0"/>
            </a:endParaRPr>
          </a:p>
        </p:txBody>
      </p:sp>
      <p:sp>
        <p:nvSpPr>
          <p:cNvPr id="9282" name="Rectangle 66"/>
          <p:cNvSpPr>
            <a:spLocks noChangeArrowheads="1"/>
          </p:cNvSpPr>
          <p:nvPr/>
        </p:nvSpPr>
        <p:spPr bwMode="auto">
          <a:xfrm>
            <a:off x="2392363" y="2254250"/>
            <a:ext cx="115887" cy="111125"/>
          </a:xfrm>
          <a:prstGeom prst="rect">
            <a:avLst/>
          </a:prstGeom>
          <a:solidFill>
            <a:srgbClr val="0000FF"/>
          </a:solidFill>
          <a:ln w="14288">
            <a:solidFill>
              <a:srgbClr val="3366FF"/>
            </a:solidFill>
            <a:miter lim="800000"/>
            <a:headEnd/>
            <a:tailEnd/>
          </a:ln>
        </p:spPr>
        <p:txBody>
          <a:bodyPr/>
          <a:lstStyle/>
          <a:p>
            <a:endParaRPr lang="en-US" dirty="0">
              <a:latin typeface="Book Antiqua" pitchFamily="18" charset="0"/>
              <a:cs typeface="Arial" pitchFamily="34" charset="0"/>
            </a:endParaRPr>
          </a:p>
        </p:txBody>
      </p:sp>
      <p:sp>
        <p:nvSpPr>
          <p:cNvPr id="9283" name="Rectangle 67"/>
          <p:cNvSpPr>
            <a:spLocks noChangeArrowheads="1"/>
          </p:cNvSpPr>
          <p:nvPr/>
        </p:nvSpPr>
        <p:spPr bwMode="auto">
          <a:xfrm>
            <a:off x="3067050" y="2657475"/>
            <a:ext cx="109538" cy="117475"/>
          </a:xfrm>
          <a:prstGeom prst="rect">
            <a:avLst/>
          </a:prstGeom>
          <a:solidFill>
            <a:srgbClr val="0000FF"/>
          </a:solidFill>
          <a:ln w="14288">
            <a:solidFill>
              <a:srgbClr val="3366FF"/>
            </a:solidFill>
            <a:miter lim="800000"/>
            <a:headEnd/>
            <a:tailEnd/>
          </a:ln>
        </p:spPr>
        <p:txBody>
          <a:bodyPr/>
          <a:lstStyle/>
          <a:p>
            <a:endParaRPr lang="en-US" dirty="0">
              <a:latin typeface="Book Antiqua" pitchFamily="18" charset="0"/>
              <a:cs typeface="Arial" pitchFamily="34" charset="0"/>
            </a:endParaRPr>
          </a:p>
        </p:txBody>
      </p:sp>
      <p:sp>
        <p:nvSpPr>
          <p:cNvPr id="9284" name="Rectangle 68"/>
          <p:cNvSpPr>
            <a:spLocks noChangeArrowheads="1"/>
          </p:cNvSpPr>
          <p:nvPr/>
        </p:nvSpPr>
        <p:spPr bwMode="auto">
          <a:xfrm>
            <a:off x="3735388" y="2833688"/>
            <a:ext cx="117475" cy="117475"/>
          </a:xfrm>
          <a:prstGeom prst="rect">
            <a:avLst/>
          </a:prstGeom>
          <a:solidFill>
            <a:srgbClr val="0000FF"/>
          </a:solidFill>
          <a:ln w="14288">
            <a:solidFill>
              <a:srgbClr val="3366FF"/>
            </a:solidFill>
            <a:miter lim="800000"/>
            <a:headEnd/>
            <a:tailEnd/>
          </a:ln>
        </p:spPr>
        <p:txBody>
          <a:bodyPr/>
          <a:lstStyle/>
          <a:p>
            <a:endParaRPr lang="en-US" dirty="0">
              <a:latin typeface="Book Antiqua" pitchFamily="18" charset="0"/>
              <a:cs typeface="Arial" pitchFamily="34" charset="0"/>
            </a:endParaRPr>
          </a:p>
        </p:txBody>
      </p:sp>
      <p:sp>
        <p:nvSpPr>
          <p:cNvPr id="9285" name="Rectangle 69"/>
          <p:cNvSpPr>
            <a:spLocks noChangeArrowheads="1"/>
          </p:cNvSpPr>
          <p:nvPr/>
        </p:nvSpPr>
        <p:spPr bwMode="auto">
          <a:xfrm>
            <a:off x="5072063" y="3141663"/>
            <a:ext cx="115887" cy="111125"/>
          </a:xfrm>
          <a:prstGeom prst="rect">
            <a:avLst/>
          </a:prstGeom>
          <a:solidFill>
            <a:srgbClr val="0000FF"/>
          </a:solidFill>
          <a:ln w="14288">
            <a:solidFill>
              <a:srgbClr val="3366FF"/>
            </a:solidFill>
            <a:miter lim="800000"/>
            <a:headEnd/>
            <a:tailEnd/>
          </a:ln>
        </p:spPr>
        <p:txBody>
          <a:bodyPr/>
          <a:lstStyle/>
          <a:p>
            <a:endParaRPr lang="en-US" dirty="0">
              <a:latin typeface="Book Antiqua" pitchFamily="18" charset="0"/>
              <a:cs typeface="Arial" pitchFamily="34" charset="0"/>
            </a:endParaRPr>
          </a:p>
        </p:txBody>
      </p:sp>
      <p:sp>
        <p:nvSpPr>
          <p:cNvPr id="9286" name="Rectangle 70"/>
          <p:cNvSpPr>
            <a:spLocks noChangeArrowheads="1"/>
          </p:cNvSpPr>
          <p:nvPr/>
        </p:nvSpPr>
        <p:spPr bwMode="auto">
          <a:xfrm>
            <a:off x="4424363" y="2805113"/>
            <a:ext cx="82550" cy="73025"/>
          </a:xfrm>
          <a:prstGeom prst="rect">
            <a:avLst/>
          </a:prstGeom>
          <a:solidFill>
            <a:srgbClr val="CC99FF"/>
          </a:solidFill>
          <a:ln w="9525">
            <a:noFill/>
            <a:miter lim="800000"/>
            <a:headEnd/>
            <a:tailEnd/>
          </a:ln>
        </p:spPr>
        <p:txBody>
          <a:bodyPr/>
          <a:lstStyle/>
          <a:p>
            <a:endParaRPr lang="en-US" dirty="0">
              <a:latin typeface="Book Antiqua" pitchFamily="18" charset="0"/>
              <a:cs typeface="Arial" pitchFamily="34" charset="0"/>
            </a:endParaRPr>
          </a:p>
        </p:txBody>
      </p:sp>
      <p:sp>
        <p:nvSpPr>
          <p:cNvPr id="9287" name="Line 71"/>
          <p:cNvSpPr>
            <a:spLocks noChangeShapeType="1"/>
          </p:cNvSpPr>
          <p:nvPr/>
        </p:nvSpPr>
        <p:spPr bwMode="auto">
          <a:xfrm flipH="1" flipV="1">
            <a:off x="4432300" y="2805113"/>
            <a:ext cx="30163" cy="28575"/>
          </a:xfrm>
          <a:prstGeom prst="line">
            <a:avLst/>
          </a:prstGeom>
          <a:noFill/>
          <a:ln w="14288">
            <a:solidFill>
              <a:srgbClr val="CC99FF"/>
            </a:solidFill>
            <a:round/>
            <a:headEnd/>
            <a:tailEnd/>
          </a:ln>
        </p:spPr>
        <p:txBody>
          <a:bodyPr/>
          <a:lstStyle/>
          <a:p>
            <a:endParaRPr lang="en-US" dirty="0"/>
          </a:p>
        </p:txBody>
      </p:sp>
      <p:sp>
        <p:nvSpPr>
          <p:cNvPr id="9288" name="Line 72"/>
          <p:cNvSpPr>
            <a:spLocks noChangeShapeType="1"/>
          </p:cNvSpPr>
          <p:nvPr/>
        </p:nvSpPr>
        <p:spPr bwMode="auto">
          <a:xfrm>
            <a:off x="4462463" y="2833688"/>
            <a:ext cx="28575" cy="30162"/>
          </a:xfrm>
          <a:prstGeom prst="line">
            <a:avLst/>
          </a:prstGeom>
          <a:noFill/>
          <a:ln w="14288">
            <a:solidFill>
              <a:srgbClr val="CC99FF"/>
            </a:solidFill>
            <a:round/>
            <a:headEnd/>
            <a:tailEnd/>
          </a:ln>
        </p:spPr>
        <p:txBody>
          <a:bodyPr/>
          <a:lstStyle/>
          <a:p>
            <a:endParaRPr lang="en-US" dirty="0"/>
          </a:p>
        </p:txBody>
      </p:sp>
      <p:sp>
        <p:nvSpPr>
          <p:cNvPr id="9289" name="Line 73"/>
          <p:cNvSpPr>
            <a:spLocks noChangeShapeType="1"/>
          </p:cNvSpPr>
          <p:nvPr/>
        </p:nvSpPr>
        <p:spPr bwMode="auto">
          <a:xfrm flipH="1">
            <a:off x="4432300" y="2833688"/>
            <a:ext cx="30163" cy="30162"/>
          </a:xfrm>
          <a:prstGeom prst="line">
            <a:avLst/>
          </a:prstGeom>
          <a:noFill/>
          <a:ln w="14288">
            <a:solidFill>
              <a:srgbClr val="CC99FF"/>
            </a:solidFill>
            <a:round/>
            <a:headEnd/>
            <a:tailEnd/>
          </a:ln>
        </p:spPr>
        <p:txBody>
          <a:bodyPr/>
          <a:lstStyle/>
          <a:p>
            <a:endParaRPr lang="en-US" dirty="0"/>
          </a:p>
        </p:txBody>
      </p:sp>
      <p:sp>
        <p:nvSpPr>
          <p:cNvPr id="9290" name="Line 74"/>
          <p:cNvSpPr>
            <a:spLocks noChangeShapeType="1"/>
          </p:cNvSpPr>
          <p:nvPr/>
        </p:nvSpPr>
        <p:spPr bwMode="auto">
          <a:xfrm flipV="1">
            <a:off x="4462463" y="2805113"/>
            <a:ext cx="28575" cy="28575"/>
          </a:xfrm>
          <a:prstGeom prst="line">
            <a:avLst/>
          </a:prstGeom>
          <a:noFill/>
          <a:ln w="14288">
            <a:solidFill>
              <a:srgbClr val="CC99FF"/>
            </a:solidFill>
            <a:round/>
            <a:headEnd/>
            <a:tailEnd/>
          </a:ln>
        </p:spPr>
        <p:txBody>
          <a:bodyPr/>
          <a:lstStyle/>
          <a:p>
            <a:endParaRPr lang="en-US" dirty="0"/>
          </a:p>
        </p:txBody>
      </p:sp>
      <p:sp>
        <p:nvSpPr>
          <p:cNvPr id="9291" name="Line 75"/>
          <p:cNvSpPr>
            <a:spLocks noChangeShapeType="1"/>
          </p:cNvSpPr>
          <p:nvPr/>
        </p:nvSpPr>
        <p:spPr bwMode="auto">
          <a:xfrm flipV="1">
            <a:off x="4462463" y="2805113"/>
            <a:ext cx="0" cy="28575"/>
          </a:xfrm>
          <a:prstGeom prst="line">
            <a:avLst/>
          </a:prstGeom>
          <a:noFill/>
          <a:ln w="14288">
            <a:solidFill>
              <a:srgbClr val="CC99FF"/>
            </a:solidFill>
            <a:round/>
            <a:headEnd/>
            <a:tailEnd/>
          </a:ln>
        </p:spPr>
        <p:txBody>
          <a:bodyPr/>
          <a:lstStyle/>
          <a:p>
            <a:endParaRPr lang="en-US" dirty="0"/>
          </a:p>
        </p:txBody>
      </p:sp>
      <p:sp>
        <p:nvSpPr>
          <p:cNvPr id="9292" name="Line 76"/>
          <p:cNvSpPr>
            <a:spLocks noChangeShapeType="1"/>
          </p:cNvSpPr>
          <p:nvPr/>
        </p:nvSpPr>
        <p:spPr bwMode="auto">
          <a:xfrm>
            <a:off x="4462463" y="2833688"/>
            <a:ext cx="0" cy="30162"/>
          </a:xfrm>
          <a:prstGeom prst="line">
            <a:avLst/>
          </a:prstGeom>
          <a:noFill/>
          <a:ln w="14288">
            <a:solidFill>
              <a:srgbClr val="CC99FF"/>
            </a:solidFill>
            <a:round/>
            <a:headEnd/>
            <a:tailEnd/>
          </a:ln>
        </p:spPr>
        <p:txBody>
          <a:bodyPr/>
          <a:lstStyle/>
          <a:p>
            <a:endParaRPr lang="en-US" dirty="0"/>
          </a:p>
        </p:txBody>
      </p:sp>
      <p:sp>
        <p:nvSpPr>
          <p:cNvPr id="9293" name="Rectangle 77"/>
          <p:cNvSpPr>
            <a:spLocks noChangeArrowheads="1"/>
          </p:cNvSpPr>
          <p:nvPr/>
        </p:nvSpPr>
        <p:spPr bwMode="auto">
          <a:xfrm>
            <a:off x="5092700" y="2922588"/>
            <a:ext cx="74613" cy="73025"/>
          </a:xfrm>
          <a:prstGeom prst="rect">
            <a:avLst/>
          </a:prstGeom>
          <a:solidFill>
            <a:srgbClr val="CC99FF"/>
          </a:solidFill>
          <a:ln w="9525">
            <a:noFill/>
            <a:miter lim="800000"/>
            <a:headEnd/>
            <a:tailEnd/>
          </a:ln>
        </p:spPr>
        <p:txBody>
          <a:bodyPr/>
          <a:lstStyle/>
          <a:p>
            <a:endParaRPr lang="en-US" dirty="0">
              <a:latin typeface="Book Antiqua" pitchFamily="18" charset="0"/>
              <a:cs typeface="Arial" pitchFamily="34" charset="0"/>
            </a:endParaRPr>
          </a:p>
        </p:txBody>
      </p:sp>
      <p:sp>
        <p:nvSpPr>
          <p:cNvPr id="9294" name="Line 78"/>
          <p:cNvSpPr>
            <a:spLocks noChangeShapeType="1"/>
          </p:cNvSpPr>
          <p:nvPr/>
        </p:nvSpPr>
        <p:spPr bwMode="auto">
          <a:xfrm flipH="1" flipV="1">
            <a:off x="5099050" y="2922588"/>
            <a:ext cx="30163" cy="28575"/>
          </a:xfrm>
          <a:prstGeom prst="line">
            <a:avLst/>
          </a:prstGeom>
          <a:noFill/>
          <a:ln w="14288">
            <a:solidFill>
              <a:srgbClr val="CC99FF"/>
            </a:solidFill>
            <a:round/>
            <a:headEnd/>
            <a:tailEnd/>
          </a:ln>
        </p:spPr>
        <p:txBody>
          <a:bodyPr/>
          <a:lstStyle/>
          <a:p>
            <a:endParaRPr lang="en-US" dirty="0"/>
          </a:p>
        </p:txBody>
      </p:sp>
      <p:sp>
        <p:nvSpPr>
          <p:cNvPr id="9295" name="Line 79"/>
          <p:cNvSpPr>
            <a:spLocks noChangeShapeType="1"/>
          </p:cNvSpPr>
          <p:nvPr/>
        </p:nvSpPr>
        <p:spPr bwMode="auto">
          <a:xfrm>
            <a:off x="5129213" y="2951163"/>
            <a:ext cx="28575" cy="30162"/>
          </a:xfrm>
          <a:prstGeom prst="line">
            <a:avLst/>
          </a:prstGeom>
          <a:noFill/>
          <a:ln w="14288">
            <a:solidFill>
              <a:srgbClr val="CC99FF"/>
            </a:solidFill>
            <a:round/>
            <a:headEnd/>
            <a:tailEnd/>
          </a:ln>
        </p:spPr>
        <p:txBody>
          <a:bodyPr/>
          <a:lstStyle/>
          <a:p>
            <a:endParaRPr lang="en-US" dirty="0"/>
          </a:p>
        </p:txBody>
      </p:sp>
      <p:sp>
        <p:nvSpPr>
          <p:cNvPr id="9296" name="Line 80"/>
          <p:cNvSpPr>
            <a:spLocks noChangeShapeType="1"/>
          </p:cNvSpPr>
          <p:nvPr/>
        </p:nvSpPr>
        <p:spPr bwMode="auto">
          <a:xfrm flipH="1">
            <a:off x="5099050" y="2951163"/>
            <a:ext cx="30163" cy="30162"/>
          </a:xfrm>
          <a:prstGeom prst="line">
            <a:avLst/>
          </a:prstGeom>
          <a:noFill/>
          <a:ln w="14288">
            <a:solidFill>
              <a:srgbClr val="CC99FF"/>
            </a:solidFill>
            <a:round/>
            <a:headEnd/>
            <a:tailEnd/>
          </a:ln>
        </p:spPr>
        <p:txBody>
          <a:bodyPr/>
          <a:lstStyle/>
          <a:p>
            <a:endParaRPr lang="en-US" dirty="0"/>
          </a:p>
        </p:txBody>
      </p:sp>
      <p:sp>
        <p:nvSpPr>
          <p:cNvPr id="9297" name="Line 81"/>
          <p:cNvSpPr>
            <a:spLocks noChangeShapeType="1"/>
          </p:cNvSpPr>
          <p:nvPr/>
        </p:nvSpPr>
        <p:spPr bwMode="auto">
          <a:xfrm flipV="1">
            <a:off x="5129213" y="2922588"/>
            <a:ext cx="28575" cy="28575"/>
          </a:xfrm>
          <a:prstGeom prst="line">
            <a:avLst/>
          </a:prstGeom>
          <a:noFill/>
          <a:ln w="14288">
            <a:solidFill>
              <a:srgbClr val="CC99FF"/>
            </a:solidFill>
            <a:round/>
            <a:headEnd/>
            <a:tailEnd/>
          </a:ln>
        </p:spPr>
        <p:txBody>
          <a:bodyPr/>
          <a:lstStyle/>
          <a:p>
            <a:endParaRPr lang="en-US" dirty="0"/>
          </a:p>
        </p:txBody>
      </p:sp>
      <p:sp>
        <p:nvSpPr>
          <p:cNvPr id="9298" name="Line 82"/>
          <p:cNvSpPr>
            <a:spLocks noChangeShapeType="1"/>
          </p:cNvSpPr>
          <p:nvPr/>
        </p:nvSpPr>
        <p:spPr bwMode="auto">
          <a:xfrm flipV="1">
            <a:off x="5129213" y="2922588"/>
            <a:ext cx="1587" cy="28575"/>
          </a:xfrm>
          <a:prstGeom prst="line">
            <a:avLst/>
          </a:prstGeom>
          <a:noFill/>
          <a:ln w="14288">
            <a:solidFill>
              <a:srgbClr val="CC99FF"/>
            </a:solidFill>
            <a:round/>
            <a:headEnd/>
            <a:tailEnd/>
          </a:ln>
        </p:spPr>
        <p:txBody>
          <a:bodyPr/>
          <a:lstStyle/>
          <a:p>
            <a:endParaRPr lang="en-US" dirty="0"/>
          </a:p>
        </p:txBody>
      </p:sp>
      <p:sp>
        <p:nvSpPr>
          <p:cNvPr id="9299" name="Line 83"/>
          <p:cNvSpPr>
            <a:spLocks noChangeShapeType="1"/>
          </p:cNvSpPr>
          <p:nvPr/>
        </p:nvSpPr>
        <p:spPr bwMode="auto">
          <a:xfrm>
            <a:off x="5129213" y="2951163"/>
            <a:ext cx="1587" cy="30162"/>
          </a:xfrm>
          <a:prstGeom prst="line">
            <a:avLst/>
          </a:prstGeom>
          <a:noFill/>
          <a:ln w="14288">
            <a:solidFill>
              <a:srgbClr val="CC99FF"/>
            </a:solidFill>
            <a:round/>
            <a:headEnd/>
            <a:tailEnd/>
          </a:ln>
        </p:spPr>
        <p:txBody>
          <a:bodyPr/>
          <a:lstStyle/>
          <a:p>
            <a:endParaRPr lang="en-US" dirty="0"/>
          </a:p>
        </p:txBody>
      </p:sp>
      <p:sp>
        <p:nvSpPr>
          <p:cNvPr id="9300" name="Rectangle 84"/>
          <p:cNvSpPr>
            <a:spLocks noChangeArrowheads="1"/>
          </p:cNvSpPr>
          <p:nvPr/>
        </p:nvSpPr>
        <p:spPr bwMode="auto">
          <a:xfrm>
            <a:off x="5767388" y="3040063"/>
            <a:ext cx="73025" cy="73025"/>
          </a:xfrm>
          <a:prstGeom prst="rect">
            <a:avLst/>
          </a:prstGeom>
          <a:solidFill>
            <a:srgbClr val="CC99FF"/>
          </a:solidFill>
          <a:ln w="9525">
            <a:noFill/>
            <a:miter lim="800000"/>
            <a:headEnd/>
            <a:tailEnd/>
          </a:ln>
        </p:spPr>
        <p:txBody>
          <a:bodyPr/>
          <a:lstStyle/>
          <a:p>
            <a:endParaRPr lang="en-US" dirty="0">
              <a:latin typeface="Book Antiqua" pitchFamily="18" charset="0"/>
              <a:cs typeface="Arial" pitchFamily="34" charset="0"/>
            </a:endParaRPr>
          </a:p>
        </p:txBody>
      </p:sp>
      <p:sp>
        <p:nvSpPr>
          <p:cNvPr id="9301" name="Line 85"/>
          <p:cNvSpPr>
            <a:spLocks noChangeShapeType="1"/>
          </p:cNvSpPr>
          <p:nvPr/>
        </p:nvSpPr>
        <p:spPr bwMode="auto">
          <a:xfrm flipH="1" flipV="1">
            <a:off x="5767388" y="3040063"/>
            <a:ext cx="30162" cy="28575"/>
          </a:xfrm>
          <a:prstGeom prst="line">
            <a:avLst/>
          </a:prstGeom>
          <a:noFill/>
          <a:ln w="14288">
            <a:solidFill>
              <a:srgbClr val="CC99FF"/>
            </a:solidFill>
            <a:round/>
            <a:headEnd/>
            <a:tailEnd/>
          </a:ln>
        </p:spPr>
        <p:txBody>
          <a:bodyPr/>
          <a:lstStyle/>
          <a:p>
            <a:endParaRPr lang="en-US" dirty="0"/>
          </a:p>
        </p:txBody>
      </p:sp>
      <p:sp>
        <p:nvSpPr>
          <p:cNvPr id="9302" name="Line 86"/>
          <p:cNvSpPr>
            <a:spLocks noChangeShapeType="1"/>
          </p:cNvSpPr>
          <p:nvPr/>
        </p:nvSpPr>
        <p:spPr bwMode="auto">
          <a:xfrm>
            <a:off x="5797550" y="3068638"/>
            <a:ext cx="30163" cy="30162"/>
          </a:xfrm>
          <a:prstGeom prst="line">
            <a:avLst/>
          </a:prstGeom>
          <a:noFill/>
          <a:ln w="14288">
            <a:solidFill>
              <a:srgbClr val="CC99FF"/>
            </a:solidFill>
            <a:round/>
            <a:headEnd/>
            <a:tailEnd/>
          </a:ln>
        </p:spPr>
        <p:txBody>
          <a:bodyPr/>
          <a:lstStyle/>
          <a:p>
            <a:endParaRPr lang="en-US" dirty="0"/>
          </a:p>
        </p:txBody>
      </p:sp>
      <p:sp>
        <p:nvSpPr>
          <p:cNvPr id="9303" name="Line 87"/>
          <p:cNvSpPr>
            <a:spLocks noChangeShapeType="1"/>
          </p:cNvSpPr>
          <p:nvPr/>
        </p:nvSpPr>
        <p:spPr bwMode="auto">
          <a:xfrm flipH="1">
            <a:off x="5767388" y="3068638"/>
            <a:ext cx="30162" cy="30162"/>
          </a:xfrm>
          <a:prstGeom prst="line">
            <a:avLst/>
          </a:prstGeom>
          <a:noFill/>
          <a:ln w="14288">
            <a:solidFill>
              <a:srgbClr val="CC99FF"/>
            </a:solidFill>
            <a:round/>
            <a:headEnd/>
            <a:tailEnd/>
          </a:ln>
        </p:spPr>
        <p:txBody>
          <a:bodyPr/>
          <a:lstStyle/>
          <a:p>
            <a:endParaRPr lang="en-US" dirty="0"/>
          </a:p>
        </p:txBody>
      </p:sp>
      <p:sp>
        <p:nvSpPr>
          <p:cNvPr id="9304" name="Line 88"/>
          <p:cNvSpPr>
            <a:spLocks noChangeShapeType="1"/>
          </p:cNvSpPr>
          <p:nvPr/>
        </p:nvSpPr>
        <p:spPr bwMode="auto">
          <a:xfrm flipV="1">
            <a:off x="5797550" y="3040063"/>
            <a:ext cx="30163" cy="28575"/>
          </a:xfrm>
          <a:prstGeom prst="line">
            <a:avLst/>
          </a:prstGeom>
          <a:noFill/>
          <a:ln w="14288">
            <a:solidFill>
              <a:srgbClr val="CC99FF"/>
            </a:solidFill>
            <a:round/>
            <a:headEnd/>
            <a:tailEnd/>
          </a:ln>
        </p:spPr>
        <p:txBody>
          <a:bodyPr/>
          <a:lstStyle/>
          <a:p>
            <a:endParaRPr lang="en-US" dirty="0"/>
          </a:p>
        </p:txBody>
      </p:sp>
      <p:sp>
        <p:nvSpPr>
          <p:cNvPr id="9305" name="Line 89"/>
          <p:cNvSpPr>
            <a:spLocks noChangeShapeType="1"/>
          </p:cNvSpPr>
          <p:nvPr/>
        </p:nvSpPr>
        <p:spPr bwMode="auto">
          <a:xfrm flipV="1">
            <a:off x="5797550" y="3040063"/>
            <a:ext cx="1588" cy="28575"/>
          </a:xfrm>
          <a:prstGeom prst="line">
            <a:avLst/>
          </a:prstGeom>
          <a:noFill/>
          <a:ln w="14288">
            <a:solidFill>
              <a:srgbClr val="CC99FF"/>
            </a:solidFill>
            <a:round/>
            <a:headEnd/>
            <a:tailEnd/>
          </a:ln>
        </p:spPr>
        <p:txBody>
          <a:bodyPr/>
          <a:lstStyle/>
          <a:p>
            <a:endParaRPr lang="en-US" dirty="0"/>
          </a:p>
        </p:txBody>
      </p:sp>
      <p:sp>
        <p:nvSpPr>
          <p:cNvPr id="9306" name="Line 90"/>
          <p:cNvSpPr>
            <a:spLocks noChangeShapeType="1"/>
          </p:cNvSpPr>
          <p:nvPr/>
        </p:nvSpPr>
        <p:spPr bwMode="auto">
          <a:xfrm>
            <a:off x="5797550" y="3068638"/>
            <a:ext cx="1588" cy="30162"/>
          </a:xfrm>
          <a:prstGeom prst="line">
            <a:avLst/>
          </a:prstGeom>
          <a:noFill/>
          <a:ln w="14288">
            <a:solidFill>
              <a:srgbClr val="CC99FF"/>
            </a:solidFill>
            <a:round/>
            <a:headEnd/>
            <a:tailEnd/>
          </a:ln>
        </p:spPr>
        <p:txBody>
          <a:bodyPr/>
          <a:lstStyle/>
          <a:p>
            <a:endParaRPr lang="en-US" dirty="0"/>
          </a:p>
        </p:txBody>
      </p:sp>
      <p:sp>
        <p:nvSpPr>
          <p:cNvPr id="9307" name="Rectangle 91"/>
          <p:cNvSpPr>
            <a:spLocks noChangeArrowheads="1"/>
          </p:cNvSpPr>
          <p:nvPr/>
        </p:nvSpPr>
        <p:spPr bwMode="auto">
          <a:xfrm>
            <a:off x="6437313" y="3281363"/>
            <a:ext cx="71437" cy="73025"/>
          </a:xfrm>
          <a:prstGeom prst="rect">
            <a:avLst/>
          </a:prstGeom>
          <a:solidFill>
            <a:srgbClr val="CC99FF"/>
          </a:solidFill>
          <a:ln w="9525">
            <a:noFill/>
            <a:miter lim="800000"/>
            <a:headEnd/>
            <a:tailEnd/>
          </a:ln>
        </p:spPr>
        <p:txBody>
          <a:bodyPr/>
          <a:lstStyle/>
          <a:p>
            <a:endParaRPr lang="en-US" dirty="0">
              <a:latin typeface="Book Antiqua" pitchFamily="18" charset="0"/>
              <a:cs typeface="Arial" pitchFamily="34" charset="0"/>
            </a:endParaRPr>
          </a:p>
        </p:txBody>
      </p:sp>
      <p:sp>
        <p:nvSpPr>
          <p:cNvPr id="9308" name="Line 92"/>
          <p:cNvSpPr>
            <a:spLocks noChangeShapeType="1"/>
          </p:cNvSpPr>
          <p:nvPr/>
        </p:nvSpPr>
        <p:spPr bwMode="auto">
          <a:xfrm flipH="1" flipV="1">
            <a:off x="6437313" y="3289300"/>
            <a:ext cx="26987" cy="28575"/>
          </a:xfrm>
          <a:prstGeom prst="line">
            <a:avLst/>
          </a:prstGeom>
          <a:noFill/>
          <a:ln w="14288">
            <a:solidFill>
              <a:srgbClr val="CC99FF"/>
            </a:solidFill>
            <a:round/>
            <a:headEnd/>
            <a:tailEnd/>
          </a:ln>
        </p:spPr>
        <p:txBody>
          <a:bodyPr/>
          <a:lstStyle/>
          <a:p>
            <a:endParaRPr lang="en-US" dirty="0"/>
          </a:p>
        </p:txBody>
      </p:sp>
      <p:sp>
        <p:nvSpPr>
          <p:cNvPr id="9309" name="Line 93"/>
          <p:cNvSpPr>
            <a:spLocks noChangeShapeType="1"/>
          </p:cNvSpPr>
          <p:nvPr/>
        </p:nvSpPr>
        <p:spPr bwMode="auto">
          <a:xfrm>
            <a:off x="6464300" y="3317875"/>
            <a:ext cx="30163" cy="22225"/>
          </a:xfrm>
          <a:prstGeom prst="line">
            <a:avLst/>
          </a:prstGeom>
          <a:noFill/>
          <a:ln w="14288">
            <a:solidFill>
              <a:srgbClr val="CC99FF"/>
            </a:solidFill>
            <a:round/>
            <a:headEnd/>
            <a:tailEnd/>
          </a:ln>
        </p:spPr>
        <p:txBody>
          <a:bodyPr/>
          <a:lstStyle/>
          <a:p>
            <a:endParaRPr lang="en-US" dirty="0"/>
          </a:p>
        </p:txBody>
      </p:sp>
      <p:sp>
        <p:nvSpPr>
          <p:cNvPr id="9310" name="Line 94"/>
          <p:cNvSpPr>
            <a:spLocks noChangeShapeType="1"/>
          </p:cNvSpPr>
          <p:nvPr/>
        </p:nvSpPr>
        <p:spPr bwMode="auto">
          <a:xfrm flipH="1">
            <a:off x="6437313" y="3317875"/>
            <a:ext cx="26987" cy="22225"/>
          </a:xfrm>
          <a:prstGeom prst="line">
            <a:avLst/>
          </a:prstGeom>
          <a:noFill/>
          <a:ln w="14288">
            <a:solidFill>
              <a:srgbClr val="CC99FF"/>
            </a:solidFill>
            <a:round/>
            <a:headEnd/>
            <a:tailEnd/>
          </a:ln>
        </p:spPr>
        <p:txBody>
          <a:bodyPr/>
          <a:lstStyle/>
          <a:p>
            <a:endParaRPr lang="en-US" dirty="0"/>
          </a:p>
        </p:txBody>
      </p:sp>
      <p:sp>
        <p:nvSpPr>
          <p:cNvPr id="9311" name="Line 95"/>
          <p:cNvSpPr>
            <a:spLocks noChangeShapeType="1"/>
          </p:cNvSpPr>
          <p:nvPr/>
        </p:nvSpPr>
        <p:spPr bwMode="auto">
          <a:xfrm flipV="1">
            <a:off x="6464300" y="3289300"/>
            <a:ext cx="30163" cy="28575"/>
          </a:xfrm>
          <a:prstGeom prst="line">
            <a:avLst/>
          </a:prstGeom>
          <a:noFill/>
          <a:ln w="14288">
            <a:solidFill>
              <a:srgbClr val="CC99FF"/>
            </a:solidFill>
            <a:round/>
            <a:headEnd/>
            <a:tailEnd/>
          </a:ln>
        </p:spPr>
        <p:txBody>
          <a:bodyPr/>
          <a:lstStyle/>
          <a:p>
            <a:endParaRPr lang="en-US" dirty="0"/>
          </a:p>
        </p:txBody>
      </p:sp>
      <p:sp>
        <p:nvSpPr>
          <p:cNvPr id="9312" name="Line 96"/>
          <p:cNvSpPr>
            <a:spLocks noChangeShapeType="1"/>
          </p:cNvSpPr>
          <p:nvPr/>
        </p:nvSpPr>
        <p:spPr bwMode="auto">
          <a:xfrm flipV="1">
            <a:off x="6464300" y="3289300"/>
            <a:ext cx="1588" cy="28575"/>
          </a:xfrm>
          <a:prstGeom prst="line">
            <a:avLst/>
          </a:prstGeom>
          <a:noFill/>
          <a:ln w="14288">
            <a:solidFill>
              <a:srgbClr val="CC99FF"/>
            </a:solidFill>
            <a:round/>
            <a:headEnd/>
            <a:tailEnd/>
          </a:ln>
        </p:spPr>
        <p:txBody>
          <a:bodyPr/>
          <a:lstStyle/>
          <a:p>
            <a:endParaRPr lang="en-US" dirty="0"/>
          </a:p>
        </p:txBody>
      </p:sp>
      <p:sp>
        <p:nvSpPr>
          <p:cNvPr id="9313" name="Line 97"/>
          <p:cNvSpPr>
            <a:spLocks noChangeShapeType="1"/>
          </p:cNvSpPr>
          <p:nvPr/>
        </p:nvSpPr>
        <p:spPr bwMode="auto">
          <a:xfrm>
            <a:off x="6464300" y="3317875"/>
            <a:ext cx="1588" cy="22225"/>
          </a:xfrm>
          <a:prstGeom prst="line">
            <a:avLst/>
          </a:prstGeom>
          <a:noFill/>
          <a:ln w="14288">
            <a:solidFill>
              <a:srgbClr val="CC99FF"/>
            </a:solidFill>
            <a:round/>
            <a:headEnd/>
            <a:tailEnd/>
          </a:ln>
        </p:spPr>
        <p:txBody>
          <a:bodyPr/>
          <a:lstStyle/>
          <a:p>
            <a:endParaRPr lang="en-US" dirty="0"/>
          </a:p>
        </p:txBody>
      </p:sp>
      <p:sp>
        <p:nvSpPr>
          <p:cNvPr id="9314" name="Rectangle 98"/>
          <p:cNvSpPr>
            <a:spLocks noChangeArrowheads="1"/>
          </p:cNvSpPr>
          <p:nvPr/>
        </p:nvSpPr>
        <p:spPr bwMode="auto">
          <a:xfrm>
            <a:off x="7104063" y="3575050"/>
            <a:ext cx="73025" cy="80963"/>
          </a:xfrm>
          <a:prstGeom prst="rect">
            <a:avLst/>
          </a:prstGeom>
          <a:solidFill>
            <a:srgbClr val="CC99FF"/>
          </a:solidFill>
          <a:ln w="9525">
            <a:noFill/>
            <a:miter lim="800000"/>
            <a:headEnd/>
            <a:tailEnd/>
          </a:ln>
        </p:spPr>
        <p:txBody>
          <a:bodyPr/>
          <a:lstStyle/>
          <a:p>
            <a:endParaRPr lang="en-US" dirty="0">
              <a:latin typeface="Book Antiqua" pitchFamily="18" charset="0"/>
              <a:cs typeface="Arial" pitchFamily="34" charset="0"/>
            </a:endParaRPr>
          </a:p>
        </p:txBody>
      </p:sp>
      <p:sp>
        <p:nvSpPr>
          <p:cNvPr id="9315" name="Line 99"/>
          <p:cNvSpPr>
            <a:spLocks noChangeShapeType="1"/>
          </p:cNvSpPr>
          <p:nvPr/>
        </p:nvSpPr>
        <p:spPr bwMode="auto">
          <a:xfrm flipH="1" flipV="1">
            <a:off x="7104063" y="3581400"/>
            <a:ext cx="28575" cy="30163"/>
          </a:xfrm>
          <a:prstGeom prst="line">
            <a:avLst/>
          </a:prstGeom>
          <a:noFill/>
          <a:ln w="14288">
            <a:solidFill>
              <a:srgbClr val="CC99FF"/>
            </a:solidFill>
            <a:round/>
            <a:headEnd/>
            <a:tailEnd/>
          </a:ln>
        </p:spPr>
        <p:txBody>
          <a:bodyPr/>
          <a:lstStyle/>
          <a:p>
            <a:endParaRPr lang="en-US" dirty="0"/>
          </a:p>
        </p:txBody>
      </p:sp>
      <p:sp>
        <p:nvSpPr>
          <p:cNvPr id="9316" name="Line 100"/>
          <p:cNvSpPr>
            <a:spLocks noChangeShapeType="1"/>
          </p:cNvSpPr>
          <p:nvPr/>
        </p:nvSpPr>
        <p:spPr bwMode="auto">
          <a:xfrm>
            <a:off x="7132638" y="3611563"/>
            <a:ext cx="30162" cy="28575"/>
          </a:xfrm>
          <a:prstGeom prst="line">
            <a:avLst/>
          </a:prstGeom>
          <a:noFill/>
          <a:ln w="14288">
            <a:solidFill>
              <a:srgbClr val="CC99FF"/>
            </a:solidFill>
            <a:round/>
            <a:headEnd/>
            <a:tailEnd/>
          </a:ln>
        </p:spPr>
        <p:txBody>
          <a:bodyPr/>
          <a:lstStyle/>
          <a:p>
            <a:endParaRPr lang="en-US" dirty="0"/>
          </a:p>
        </p:txBody>
      </p:sp>
      <p:sp>
        <p:nvSpPr>
          <p:cNvPr id="9317" name="Line 101"/>
          <p:cNvSpPr>
            <a:spLocks noChangeShapeType="1"/>
          </p:cNvSpPr>
          <p:nvPr/>
        </p:nvSpPr>
        <p:spPr bwMode="auto">
          <a:xfrm flipH="1">
            <a:off x="7104063" y="3611563"/>
            <a:ext cx="28575" cy="28575"/>
          </a:xfrm>
          <a:prstGeom prst="line">
            <a:avLst/>
          </a:prstGeom>
          <a:noFill/>
          <a:ln w="14288">
            <a:solidFill>
              <a:srgbClr val="CC99FF"/>
            </a:solidFill>
            <a:round/>
            <a:headEnd/>
            <a:tailEnd/>
          </a:ln>
        </p:spPr>
        <p:txBody>
          <a:bodyPr/>
          <a:lstStyle/>
          <a:p>
            <a:endParaRPr lang="en-US" dirty="0"/>
          </a:p>
        </p:txBody>
      </p:sp>
      <p:sp>
        <p:nvSpPr>
          <p:cNvPr id="9318" name="Line 102"/>
          <p:cNvSpPr>
            <a:spLocks noChangeShapeType="1"/>
          </p:cNvSpPr>
          <p:nvPr/>
        </p:nvSpPr>
        <p:spPr bwMode="auto">
          <a:xfrm flipV="1">
            <a:off x="7132638" y="3581400"/>
            <a:ext cx="30162" cy="30163"/>
          </a:xfrm>
          <a:prstGeom prst="line">
            <a:avLst/>
          </a:prstGeom>
          <a:noFill/>
          <a:ln w="14288">
            <a:solidFill>
              <a:srgbClr val="CC99FF"/>
            </a:solidFill>
            <a:round/>
            <a:headEnd/>
            <a:tailEnd/>
          </a:ln>
        </p:spPr>
        <p:txBody>
          <a:bodyPr/>
          <a:lstStyle/>
          <a:p>
            <a:endParaRPr lang="en-US" dirty="0"/>
          </a:p>
        </p:txBody>
      </p:sp>
      <p:sp>
        <p:nvSpPr>
          <p:cNvPr id="9319" name="Line 103"/>
          <p:cNvSpPr>
            <a:spLocks noChangeShapeType="1"/>
          </p:cNvSpPr>
          <p:nvPr/>
        </p:nvSpPr>
        <p:spPr bwMode="auto">
          <a:xfrm flipV="1">
            <a:off x="7132638" y="3581400"/>
            <a:ext cx="3175" cy="30163"/>
          </a:xfrm>
          <a:prstGeom prst="line">
            <a:avLst/>
          </a:prstGeom>
          <a:noFill/>
          <a:ln w="14288">
            <a:solidFill>
              <a:srgbClr val="CC99FF"/>
            </a:solidFill>
            <a:round/>
            <a:headEnd/>
            <a:tailEnd/>
          </a:ln>
        </p:spPr>
        <p:txBody>
          <a:bodyPr/>
          <a:lstStyle/>
          <a:p>
            <a:endParaRPr lang="en-US" dirty="0"/>
          </a:p>
        </p:txBody>
      </p:sp>
      <p:sp>
        <p:nvSpPr>
          <p:cNvPr id="9320" name="Line 104"/>
          <p:cNvSpPr>
            <a:spLocks noChangeShapeType="1"/>
          </p:cNvSpPr>
          <p:nvPr/>
        </p:nvSpPr>
        <p:spPr bwMode="auto">
          <a:xfrm>
            <a:off x="7132638" y="3611563"/>
            <a:ext cx="3175" cy="28575"/>
          </a:xfrm>
          <a:prstGeom prst="line">
            <a:avLst/>
          </a:prstGeom>
          <a:noFill/>
          <a:ln w="14288">
            <a:solidFill>
              <a:srgbClr val="CC99FF"/>
            </a:solidFill>
            <a:round/>
            <a:headEnd/>
            <a:tailEnd/>
          </a:ln>
        </p:spPr>
        <p:txBody>
          <a:bodyPr/>
          <a:lstStyle/>
          <a:p>
            <a:endParaRPr lang="en-US" dirty="0"/>
          </a:p>
        </p:txBody>
      </p:sp>
      <p:sp>
        <p:nvSpPr>
          <p:cNvPr id="9321" name="Rectangle 105"/>
          <p:cNvSpPr>
            <a:spLocks noChangeArrowheads="1"/>
          </p:cNvSpPr>
          <p:nvPr/>
        </p:nvSpPr>
        <p:spPr bwMode="auto">
          <a:xfrm>
            <a:off x="4402138" y="2841625"/>
            <a:ext cx="117475" cy="117475"/>
          </a:xfrm>
          <a:prstGeom prst="rect">
            <a:avLst/>
          </a:prstGeom>
          <a:solidFill>
            <a:srgbClr val="99CCFF"/>
          </a:solidFill>
          <a:ln w="14288">
            <a:solidFill>
              <a:srgbClr val="99CCFF"/>
            </a:solidFill>
            <a:miter lim="800000"/>
            <a:headEnd/>
            <a:tailEnd/>
          </a:ln>
        </p:spPr>
        <p:txBody>
          <a:bodyPr/>
          <a:lstStyle/>
          <a:p>
            <a:endParaRPr lang="en-US" dirty="0">
              <a:latin typeface="Book Antiqua" pitchFamily="18" charset="0"/>
              <a:cs typeface="Arial" pitchFamily="34" charset="0"/>
            </a:endParaRPr>
          </a:p>
        </p:txBody>
      </p:sp>
      <p:sp>
        <p:nvSpPr>
          <p:cNvPr id="9322" name="Rectangle 106"/>
          <p:cNvSpPr>
            <a:spLocks noChangeArrowheads="1"/>
          </p:cNvSpPr>
          <p:nvPr/>
        </p:nvSpPr>
        <p:spPr bwMode="auto">
          <a:xfrm>
            <a:off x="5072063" y="2936875"/>
            <a:ext cx="115887" cy="117475"/>
          </a:xfrm>
          <a:prstGeom prst="rect">
            <a:avLst/>
          </a:prstGeom>
          <a:solidFill>
            <a:srgbClr val="99CCFF"/>
          </a:solidFill>
          <a:ln w="14288">
            <a:solidFill>
              <a:srgbClr val="99CCFF"/>
            </a:solidFill>
            <a:miter lim="800000"/>
            <a:headEnd/>
            <a:tailEnd/>
          </a:ln>
        </p:spPr>
        <p:txBody>
          <a:bodyPr/>
          <a:lstStyle/>
          <a:p>
            <a:endParaRPr lang="en-US" dirty="0">
              <a:latin typeface="Book Antiqua" pitchFamily="18" charset="0"/>
              <a:cs typeface="Arial" pitchFamily="34" charset="0"/>
            </a:endParaRPr>
          </a:p>
        </p:txBody>
      </p:sp>
      <p:sp>
        <p:nvSpPr>
          <p:cNvPr id="9323" name="Rectangle 107"/>
          <p:cNvSpPr>
            <a:spLocks noChangeArrowheads="1"/>
          </p:cNvSpPr>
          <p:nvPr/>
        </p:nvSpPr>
        <p:spPr bwMode="auto">
          <a:xfrm>
            <a:off x="5738813" y="3311525"/>
            <a:ext cx="117475" cy="115888"/>
          </a:xfrm>
          <a:prstGeom prst="rect">
            <a:avLst/>
          </a:prstGeom>
          <a:solidFill>
            <a:srgbClr val="99CCFF"/>
          </a:solidFill>
          <a:ln w="14288">
            <a:solidFill>
              <a:srgbClr val="99CCFF"/>
            </a:solidFill>
            <a:miter lim="800000"/>
            <a:headEnd/>
            <a:tailEnd/>
          </a:ln>
        </p:spPr>
        <p:txBody>
          <a:bodyPr/>
          <a:lstStyle/>
          <a:p>
            <a:endParaRPr lang="en-US" dirty="0">
              <a:latin typeface="Book Antiqua" pitchFamily="18" charset="0"/>
              <a:cs typeface="Arial" pitchFamily="34" charset="0"/>
            </a:endParaRPr>
          </a:p>
        </p:txBody>
      </p:sp>
      <p:sp>
        <p:nvSpPr>
          <p:cNvPr id="9324" name="Rectangle 108"/>
          <p:cNvSpPr>
            <a:spLocks noChangeArrowheads="1"/>
          </p:cNvSpPr>
          <p:nvPr/>
        </p:nvSpPr>
        <p:spPr bwMode="auto">
          <a:xfrm>
            <a:off x="6413500" y="3465513"/>
            <a:ext cx="109538" cy="115887"/>
          </a:xfrm>
          <a:prstGeom prst="rect">
            <a:avLst/>
          </a:prstGeom>
          <a:solidFill>
            <a:srgbClr val="99CCFF"/>
          </a:solidFill>
          <a:ln w="14288">
            <a:solidFill>
              <a:srgbClr val="99CCFF"/>
            </a:solidFill>
            <a:miter lim="800000"/>
            <a:headEnd/>
            <a:tailEnd/>
          </a:ln>
        </p:spPr>
        <p:txBody>
          <a:bodyPr/>
          <a:lstStyle/>
          <a:p>
            <a:endParaRPr lang="en-US" dirty="0">
              <a:latin typeface="Book Antiqua" pitchFamily="18" charset="0"/>
              <a:cs typeface="Arial" pitchFamily="34" charset="0"/>
            </a:endParaRPr>
          </a:p>
        </p:txBody>
      </p:sp>
      <p:sp>
        <p:nvSpPr>
          <p:cNvPr id="9325" name="Rectangle 109"/>
          <p:cNvSpPr>
            <a:spLocks noChangeArrowheads="1"/>
          </p:cNvSpPr>
          <p:nvPr/>
        </p:nvSpPr>
        <p:spPr bwMode="auto">
          <a:xfrm>
            <a:off x="7081838" y="3552825"/>
            <a:ext cx="117475" cy="117475"/>
          </a:xfrm>
          <a:prstGeom prst="rect">
            <a:avLst/>
          </a:prstGeom>
          <a:solidFill>
            <a:srgbClr val="99CCFF"/>
          </a:solidFill>
          <a:ln w="14288">
            <a:solidFill>
              <a:srgbClr val="99CCFF"/>
            </a:solidFill>
            <a:miter lim="800000"/>
            <a:headEnd/>
            <a:tailEnd/>
          </a:ln>
        </p:spPr>
        <p:txBody>
          <a:bodyPr/>
          <a:lstStyle/>
          <a:p>
            <a:endParaRPr lang="en-US" dirty="0">
              <a:latin typeface="Book Antiqua" pitchFamily="18" charset="0"/>
              <a:cs typeface="Arial" pitchFamily="34" charset="0"/>
            </a:endParaRPr>
          </a:p>
        </p:txBody>
      </p:sp>
      <p:sp>
        <p:nvSpPr>
          <p:cNvPr id="9326" name="Rectangle 110"/>
          <p:cNvSpPr>
            <a:spLocks noChangeArrowheads="1"/>
          </p:cNvSpPr>
          <p:nvPr/>
        </p:nvSpPr>
        <p:spPr bwMode="auto">
          <a:xfrm>
            <a:off x="1443038" y="0"/>
            <a:ext cx="6024562" cy="984250"/>
          </a:xfrm>
          <a:prstGeom prst="rect">
            <a:avLst/>
          </a:prstGeom>
          <a:noFill/>
          <a:ln w="9525">
            <a:noFill/>
            <a:miter lim="800000"/>
            <a:headEnd/>
            <a:tailEnd/>
          </a:ln>
        </p:spPr>
        <p:txBody>
          <a:bodyPr lIns="0" tIns="0" rIns="0" bIns="0">
            <a:spAutoFit/>
          </a:bodyPr>
          <a:lstStyle/>
          <a:p>
            <a:pPr algn="ctr"/>
            <a:r>
              <a:rPr kumimoji="1" lang="en-US" sz="3200" b="1" i="1" dirty="0">
                <a:solidFill>
                  <a:schemeClr val="tx2"/>
                </a:solidFill>
                <a:cs typeface="Arial" pitchFamily="34" charset="0"/>
              </a:rPr>
              <a:t>Parents’ Average </a:t>
            </a:r>
            <a:r>
              <a:rPr kumimoji="1" lang="en-US" sz="3200" b="1" i="1" dirty="0" smtClean="0">
                <a:solidFill>
                  <a:schemeClr val="tx2"/>
                </a:solidFill>
                <a:cs typeface="Arial" pitchFamily="34" charset="0"/>
              </a:rPr>
              <a:t>Relationship </a:t>
            </a:r>
            <a:r>
              <a:rPr kumimoji="1" lang="en-US" sz="3200" b="1" i="1" dirty="0">
                <a:solidFill>
                  <a:schemeClr val="tx2"/>
                </a:solidFill>
                <a:cs typeface="Arial" pitchFamily="34" charset="0"/>
              </a:rPr>
              <a:t>Adjustment Over Time</a:t>
            </a:r>
            <a:endParaRPr kumimoji="1" lang="en-US" sz="3200" i="1" dirty="0">
              <a:solidFill>
                <a:schemeClr val="tx2"/>
              </a:solidFill>
              <a:cs typeface="Arial" pitchFamily="34" charset="0"/>
            </a:endParaRPr>
          </a:p>
        </p:txBody>
      </p:sp>
      <p:sp>
        <p:nvSpPr>
          <p:cNvPr id="9327" name="Rectangle 111"/>
          <p:cNvSpPr>
            <a:spLocks noChangeArrowheads="1"/>
          </p:cNvSpPr>
          <p:nvPr/>
        </p:nvSpPr>
        <p:spPr bwMode="auto">
          <a:xfrm>
            <a:off x="1214438" y="5297488"/>
            <a:ext cx="196850" cy="212725"/>
          </a:xfrm>
          <a:prstGeom prst="rect">
            <a:avLst/>
          </a:prstGeom>
          <a:noFill/>
          <a:ln w="9525">
            <a:noFill/>
            <a:miter lim="800000"/>
            <a:headEnd/>
            <a:tailEnd/>
          </a:ln>
        </p:spPr>
        <p:txBody>
          <a:bodyPr wrap="none" lIns="0" tIns="0" rIns="0" bIns="0">
            <a:spAutoFit/>
          </a:bodyPr>
          <a:lstStyle/>
          <a:p>
            <a:pPr algn="ctr"/>
            <a:r>
              <a:rPr kumimoji="1" lang="en-US" sz="1400" dirty="0">
                <a:solidFill>
                  <a:srgbClr val="000000"/>
                </a:solidFill>
                <a:latin typeface="Book Antiqua" pitchFamily="18" charset="0"/>
                <a:cs typeface="Arial" pitchFamily="34" charset="0"/>
              </a:rPr>
              <a:t>80</a:t>
            </a:r>
            <a:endParaRPr kumimoji="1" lang="en-US" sz="1400" dirty="0">
              <a:latin typeface="Book Antiqua" pitchFamily="18" charset="0"/>
              <a:cs typeface="Arial" pitchFamily="34" charset="0"/>
            </a:endParaRPr>
          </a:p>
        </p:txBody>
      </p:sp>
      <p:sp>
        <p:nvSpPr>
          <p:cNvPr id="9328" name="Rectangle 112"/>
          <p:cNvSpPr>
            <a:spLocks noChangeArrowheads="1"/>
          </p:cNvSpPr>
          <p:nvPr/>
        </p:nvSpPr>
        <p:spPr bwMode="auto">
          <a:xfrm>
            <a:off x="1214438" y="4865688"/>
            <a:ext cx="196850" cy="212725"/>
          </a:xfrm>
          <a:prstGeom prst="rect">
            <a:avLst/>
          </a:prstGeom>
          <a:noFill/>
          <a:ln w="9525">
            <a:noFill/>
            <a:miter lim="800000"/>
            <a:headEnd/>
            <a:tailEnd/>
          </a:ln>
        </p:spPr>
        <p:txBody>
          <a:bodyPr wrap="none" lIns="0" tIns="0" rIns="0" bIns="0">
            <a:spAutoFit/>
          </a:bodyPr>
          <a:lstStyle/>
          <a:p>
            <a:pPr algn="ctr"/>
            <a:r>
              <a:rPr kumimoji="1" lang="en-US" sz="1400" dirty="0">
                <a:solidFill>
                  <a:srgbClr val="000000"/>
                </a:solidFill>
                <a:latin typeface="Book Antiqua" pitchFamily="18" charset="0"/>
                <a:cs typeface="Arial" pitchFamily="34" charset="0"/>
              </a:rPr>
              <a:t>85</a:t>
            </a:r>
            <a:endParaRPr kumimoji="1" lang="en-US" sz="1400" dirty="0">
              <a:latin typeface="Book Antiqua" pitchFamily="18" charset="0"/>
              <a:cs typeface="Arial" pitchFamily="34" charset="0"/>
            </a:endParaRPr>
          </a:p>
        </p:txBody>
      </p:sp>
      <p:sp>
        <p:nvSpPr>
          <p:cNvPr id="9329" name="Rectangle 113"/>
          <p:cNvSpPr>
            <a:spLocks noChangeArrowheads="1"/>
          </p:cNvSpPr>
          <p:nvPr/>
        </p:nvSpPr>
        <p:spPr bwMode="auto">
          <a:xfrm>
            <a:off x="1214438" y="4432300"/>
            <a:ext cx="196850" cy="212725"/>
          </a:xfrm>
          <a:prstGeom prst="rect">
            <a:avLst/>
          </a:prstGeom>
          <a:noFill/>
          <a:ln w="9525">
            <a:noFill/>
            <a:miter lim="800000"/>
            <a:headEnd/>
            <a:tailEnd/>
          </a:ln>
        </p:spPr>
        <p:txBody>
          <a:bodyPr wrap="none" lIns="0" tIns="0" rIns="0" bIns="0">
            <a:spAutoFit/>
          </a:bodyPr>
          <a:lstStyle/>
          <a:p>
            <a:pPr algn="ctr"/>
            <a:r>
              <a:rPr kumimoji="1" lang="en-US" sz="1400" dirty="0">
                <a:solidFill>
                  <a:srgbClr val="000000"/>
                </a:solidFill>
                <a:latin typeface="Book Antiqua" pitchFamily="18" charset="0"/>
                <a:cs typeface="Arial" pitchFamily="34" charset="0"/>
              </a:rPr>
              <a:t>90</a:t>
            </a:r>
            <a:endParaRPr kumimoji="1" lang="en-US" sz="1400" dirty="0">
              <a:latin typeface="Book Antiqua" pitchFamily="18" charset="0"/>
              <a:cs typeface="Arial" pitchFamily="34" charset="0"/>
            </a:endParaRPr>
          </a:p>
        </p:txBody>
      </p:sp>
      <p:sp>
        <p:nvSpPr>
          <p:cNvPr id="9330" name="Rectangle 114"/>
          <p:cNvSpPr>
            <a:spLocks noChangeArrowheads="1"/>
          </p:cNvSpPr>
          <p:nvPr/>
        </p:nvSpPr>
        <p:spPr bwMode="auto">
          <a:xfrm>
            <a:off x="1214438" y="4000500"/>
            <a:ext cx="196850" cy="212725"/>
          </a:xfrm>
          <a:prstGeom prst="rect">
            <a:avLst/>
          </a:prstGeom>
          <a:noFill/>
          <a:ln w="9525">
            <a:noFill/>
            <a:miter lim="800000"/>
            <a:headEnd/>
            <a:tailEnd/>
          </a:ln>
        </p:spPr>
        <p:txBody>
          <a:bodyPr wrap="none" lIns="0" tIns="0" rIns="0" bIns="0">
            <a:spAutoFit/>
          </a:bodyPr>
          <a:lstStyle/>
          <a:p>
            <a:pPr algn="ctr"/>
            <a:r>
              <a:rPr kumimoji="1" lang="en-US" sz="1400" dirty="0">
                <a:solidFill>
                  <a:srgbClr val="000000"/>
                </a:solidFill>
                <a:latin typeface="Book Antiqua" pitchFamily="18" charset="0"/>
                <a:cs typeface="Arial" pitchFamily="34" charset="0"/>
              </a:rPr>
              <a:t>95</a:t>
            </a:r>
            <a:endParaRPr kumimoji="1" lang="en-US" sz="1400" dirty="0">
              <a:latin typeface="Book Antiqua" pitchFamily="18" charset="0"/>
              <a:cs typeface="Arial" pitchFamily="34" charset="0"/>
            </a:endParaRPr>
          </a:p>
        </p:txBody>
      </p:sp>
      <p:sp>
        <p:nvSpPr>
          <p:cNvPr id="9331" name="Rectangle 115"/>
          <p:cNvSpPr>
            <a:spLocks noChangeArrowheads="1"/>
          </p:cNvSpPr>
          <p:nvPr/>
        </p:nvSpPr>
        <p:spPr bwMode="auto">
          <a:xfrm>
            <a:off x="1123950" y="3567113"/>
            <a:ext cx="296863" cy="212725"/>
          </a:xfrm>
          <a:prstGeom prst="rect">
            <a:avLst/>
          </a:prstGeom>
          <a:noFill/>
          <a:ln w="9525">
            <a:noFill/>
            <a:miter lim="800000"/>
            <a:headEnd/>
            <a:tailEnd/>
          </a:ln>
        </p:spPr>
        <p:txBody>
          <a:bodyPr wrap="none" lIns="0" tIns="0" rIns="0" bIns="0">
            <a:spAutoFit/>
          </a:bodyPr>
          <a:lstStyle/>
          <a:p>
            <a:pPr algn="ctr"/>
            <a:r>
              <a:rPr kumimoji="1" lang="en-US" sz="1400" dirty="0">
                <a:solidFill>
                  <a:srgbClr val="000000"/>
                </a:solidFill>
                <a:latin typeface="Book Antiqua" pitchFamily="18" charset="0"/>
                <a:cs typeface="Arial" pitchFamily="34" charset="0"/>
              </a:rPr>
              <a:t>100</a:t>
            </a:r>
            <a:endParaRPr kumimoji="1" lang="en-US" sz="1400" dirty="0">
              <a:latin typeface="Book Antiqua" pitchFamily="18" charset="0"/>
              <a:cs typeface="Arial" pitchFamily="34" charset="0"/>
            </a:endParaRPr>
          </a:p>
        </p:txBody>
      </p:sp>
      <p:sp>
        <p:nvSpPr>
          <p:cNvPr id="9332" name="Rectangle 116"/>
          <p:cNvSpPr>
            <a:spLocks noChangeArrowheads="1"/>
          </p:cNvSpPr>
          <p:nvPr/>
        </p:nvSpPr>
        <p:spPr bwMode="auto">
          <a:xfrm>
            <a:off x="1123950" y="3141663"/>
            <a:ext cx="296863" cy="212725"/>
          </a:xfrm>
          <a:prstGeom prst="rect">
            <a:avLst/>
          </a:prstGeom>
          <a:noFill/>
          <a:ln w="9525">
            <a:noFill/>
            <a:miter lim="800000"/>
            <a:headEnd/>
            <a:tailEnd/>
          </a:ln>
        </p:spPr>
        <p:txBody>
          <a:bodyPr wrap="none" lIns="0" tIns="0" rIns="0" bIns="0">
            <a:spAutoFit/>
          </a:bodyPr>
          <a:lstStyle/>
          <a:p>
            <a:pPr algn="ctr"/>
            <a:r>
              <a:rPr kumimoji="1" lang="en-US" sz="1400" dirty="0">
                <a:solidFill>
                  <a:srgbClr val="000000"/>
                </a:solidFill>
                <a:latin typeface="Book Antiqua" pitchFamily="18" charset="0"/>
                <a:cs typeface="Arial" pitchFamily="34" charset="0"/>
              </a:rPr>
              <a:t>105</a:t>
            </a:r>
            <a:endParaRPr kumimoji="1" lang="en-US" sz="1400" dirty="0">
              <a:latin typeface="Book Antiqua" pitchFamily="18" charset="0"/>
              <a:cs typeface="Arial" pitchFamily="34" charset="0"/>
            </a:endParaRPr>
          </a:p>
        </p:txBody>
      </p:sp>
      <p:sp>
        <p:nvSpPr>
          <p:cNvPr id="9333" name="Rectangle 117"/>
          <p:cNvSpPr>
            <a:spLocks noChangeArrowheads="1"/>
          </p:cNvSpPr>
          <p:nvPr/>
        </p:nvSpPr>
        <p:spPr bwMode="auto">
          <a:xfrm>
            <a:off x="1123950" y="2701925"/>
            <a:ext cx="296863" cy="212725"/>
          </a:xfrm>
          <a:prstGeom prst="rect">
            <a:avLst/>
          </a:prstGeom>
          <a:noFill/>
          <a:ln w="9525">
            <a:noFill/>
            <a:miter lim="800000"/>
            <a:headEnd/>
            <a:tailEnd/>
          </a:ln>
        </p:spPr>
        <p:txBody>
          <a:bodyPr wrap="none" lIns="0" tIns="0" rIns="0" bIns="0">
            <a:spAutoFit/>
          </a:bodyPr>
          <a:lstStyle/>
          <a:p>
            <a:pPr algn="ctr"/>
            <a:r>
              <a:rPr kumimoji="1" lang="en-US" sz="1400" dirty="0">
                <a:solidFill>
                  <a:srgbClr val="000000"/>
                </a:solidFill>
                <a:latin typeface="Book Antiqua" pitchFamily="18" charset="0"/>
                <a:cs typeface="Arial" pitchFamily="34" charset="0"/>
              </a:rPr>
              <a:t>110</a:t>
            </a:r>
            <a:endParaRPr kumimoji="1" lang="en-US" sz="1400" dirty="0">
              <a:latin typeface="Book Antiqua" pitchFamily="18" charset="0"/>
              <a:cs typeface="Arial" pitchFamily="34" charset="0"/>
            </a:endParaRPr>
          </a:p>
        </p:txBody>
      </p:sp>
      <p:sp>
        <p:nvSpPr>
          <p:cNvPr id="9334" name="Rectangle 118"/>
          <p:cNvSpPr>
            <a:spLocks noChangeArrowheads="1"/>
          </p:cNvSpPr>
          <p:nvPr/>
        </p:nvSpPr>
        <p:spPr bwMode="auto">
          <a:xfrm>
            <a:off x="1123950" y="2276475"/>
            <a:ext cx="296863" cy="212725"/>
          </a:xfrm>
          <a:prstGeom prst="rect">
            <a:avLst/>
          </a:prstGeom>
          <a:noFill/>
          <a:ln w="9525">
            <a:noFill/>
            <a:miter lim="800000"/>
            <a:headEnd/>
            <a:tailEnd/>
          </a:ln>
        </p:spPr>
        <p:txBody>
          <a:bodyPr wrap="none" lIns="0" tIns="0" rIns="0" bIns="0">
            <a:spAutoFit/>
          </a:bodyPr>
          <a:lstStyle/>
          <a:p>
            <a:pPr algn="ctr"/>
            <a:r>
              <a:rPr kumimoji="1" lang="en-US" sz="1400" dirty="0">
                <a:solidFill>
                  <a:srgbClr val="000000"/>
                </a:solidFill>
                <a:latin typeface="Book Antiqua" pitchFamily="18" charset="0"/>
                <a:cs typeface="Arial" pitchFamily="34" charset="0"/>
              </a:rPr>
              <a:t>115</a:t>
            </a:r>
            <a:endParaRPr kumimoji="1" lang="en-US" sz="1400" dirty="0">
              <a:latin typeface="Book Antiqua" pitchFamily="18" charset="0"/>
              <a:cs typeface="Arial" pitchFamily="34" charset="0"/>
            </a:endParaRPr>
          </a:p>
        </p:txBody>
      </p:sp>
      <p:sp>
        <p:nvSpPr>
          <p:cNvPr id="9335" name="Rectangle 119"/>
          <p:cNvSpPr>
            <a:spLocks noChangeArrowheads="1"/>
          </p:cNvSpPr>
          <p:nvPr/>
        </p:nvSpPr>
        <p:spPr bwMode="auto">
          <a:xfrm>
            <a:off x="1123950" y="1844675"/>
            <a:ext cx="296863" cy="212725"/>
          </a:xfrm>
          <a:prstGeom prst="rect">
            <a:avLst/>
          </a:prstGeom>
          <a:noFill/>
          <a:ln w="9525">
            <a:noFill/>
            <a:miter lim="800000"/>
            <a:headEnd/>
            <a:tailEnd/>
          </a:ln>
        </p:spPr>
        <p:txBody>
          <a:bodyPr wrap="none" lIns="0" tIns="0" rIns="0" bIns="0">
            <a:spAutoFit/>
          </a:bodyPr>
          <a:lstStyle/>
          <a:p>
            <a:pPr algn="ctr"/>
            <a:r>
              <a:rPr kumimoji="1" lang="en-US" sz="1400" dirty="0">
                <a:solidFill>
                  <a:srgbClr val="000000"/>
                </a:solidFill>
                <a:latin typeface="Book Antiqua" pitchFamily="18" charset="0"/>
                <a:cs typeface="Arial" pitchFamily="34" charset="0"/>
              </a:rPr>
              <a:t>120</a:t>
            </a:r>
            <a:endParaRPr kumimoji="1" lang="en-US" sz="1400" dirty="0">
              <a:latin typeface="Book Antiqua" pitchFamily="18" charset="0"/>
              <a:cs typeface="Arial" pitchFamily="34" charset="0"/>
            </a:endParaRPr>
          </a:p>
        </p:txBody>
      </p:sp>
      <p:sp>
        <p:nvSpPr>
          <p:cNvPr id="9336" name="Rectangle 120"/>
          <p:cNvSpPr>
            <a:spLocks noChangeArrowheads="1"/>
          </p:cNvSpPr>
          <p:nvPr/>
        </p:nvSpPr>
        <p:spPr bwMode="auto">
          <a:xfrm>
            <a:off x="1123950" y="1411288"/>
            <a:ext cx="296863" cy="212725"/>
          </a:xfrm>
          <a:prstGeom prst="rect">
            <a:avLst/>
          </a:prstGeom>
          <a:noFill/>
          <a:ln w="9525">
            <a:noFill/>
            <a:miter lim="800000"/>
            <a:headEnd/>
            <a:tailEnd/>
          </a:ln>
        </p:spPr>
        <p:txBody>
          <a:bodyPr wrap="none" lIns="0" tIns="0" rIns="0" bIns="0">
            <a:spAutoFit/>
          </a:bodyPr>
          <a:lstStyle/>
          <a:p>
            <a:pPr algn="ctr"/>
            <a:r>
              <a:rPr kumimoji="1" lang="en-US" sz="1400" dirty="0">
                <a:solidFill>
                  <a:srgbClr val="000000"/>
                </a:solidFill>
                <a:latin typeface="Book Antiqua" pitchFamily="18" charset="0"/>
                <a:cs typeface="Arial" pitchFamily="34" charset="0"/>
              </a:rPr>
              <a:t>125</a:t>
            </a:r>
            <a:endParaRPr kumimoji="1" lang="en-US" sz="1400" dirty="0">
              <a:latin typeface="Book Antiqua" pitchFamily="18" charset="0"/>
              <a:cs typeface="Arial" pitchFamily="34" charset="0"/>
            </a:endParaRPr>
          </a:p>
        </p:txBody>
      </p:sp>
      <p:sp>
        <p:nvSpPr>
          <p:cNvPr id="9337" name="Rectangle 121"/>
          <p:cNvSpPr>
            <a:spLocks noChangeArrowheads="1"/>
          </p:cNvSpPr>
          <p:nvPr/>
        </p:nvSpPr>
        <p:spPr bwMode="auto">
          <a:xfrm>
            <a:off x="1123950" y="979488"/>
            <a:ext cx="296863" cy="212725"/>
          </a:xfrm>
          <a:prstGeom prst="rect">
            <a:avLst/>
          </a:prstGeom>
          <a:noFill/>
          <a:ln w="9525">
            <a:noFill/>
            <a:miter lim="800000"/>
            <a:headEnd/>
            <a:tailEnd/>
          </a:ln>
        </p:spPr>
        <p:txBody>
          <a:bodyPr wrap="none" lIns="0" tIns="0" rIns="0" bIns="0">
            <a:spAutoFit/>
          </a:bodyPr>
          <a:lstStyle/>
          <a:p>
            <a:pPr algn="ctr"/>
            <a:r>
              <a:rPr kumimoji="1" lang="en-US" sz="1400" dirty="0">
                <a:solidFill>
                  <a:srgbClr val="000000"/>
                </a:solidFill>
                <a:latin typeface="Book Antiqua" pitchFamily="18" charset="0"/>
                <a:cs typeface="Arial" pitchFamily="34" charset="0"/>
              </a:rPr>
              <a:t>130</a:t>
            </a:r>
            <a:endParaRPr kumimoji="1" lang="en-US" sz="1400" dirty="0">
              <a:latin typeface="Book Antiqua" pitchFamily="18" charset="0"/>
              <a:cs typeface="Arial" pitchFamily="34" charset="0"/>
            </a:endParaRPr>
          </a:p>
        </p:txBody>
      </p:sp>
      <p:sp>
        <p:nvSpPr>
          <p:cNvPr id="9338" name="Rectangle 122"/>
          <p:cNvSpPr>
            <a:spLocks noChangeArrowheads="1"/>
          </p:cNvSpPr>
          <p:nvPr/>
        </p:nvSpPr>
        <p:spPr bwMode="auto">
          <a:xfrm>
            <a:off x="1758950" y="5473700"/>
            <a:ext cx="100013" cy="212725"/>
          </a:xfrm>
          <a:prstGeom prst="rect">
            <a:avLst/>
          </a:prstGeom>
          <a:noFill/>
          <a:ln w="9525">
            <a:noFill/>
            <a:miter lim="800000"/>
            <a:headEnd/>
            <a:tailEnd/>
          </a:ln>
        </p:spPr>
        <p:txBody>
          <a:bodyPr wrap="none" lIns="0" tIns="0" rIns="0" bIns="0">
            <a:spAutoFit/>
          </a:bodyPr>
          <a:lstStyle/>
          <a:p>
            <a:pPr algn="ctr"/>
            <a:r>
              <a:rPr kumimoji="1" lang="en-US" sz="1400" dirty="0">
                <a:solidFill>
                  <a:srgbClr val="000000"/>
                </a:solidFill>
                <a:latin typeface="Book Antiqua" pitchFamily="18" charset="0"/>
                <a:cs typeface="Arial" pitchFamily="34" charset="0"/>
              </a:rPr>
              <a:t>0</a:t>
            </a:r>
            <a:endParaRPr kumimoji="1" lang="en-US" sz="1400" dirty="0">
              <a:latin typeface="Book Antiqua" pitchFamily="18" charset="0"/>
              <a:cs typeface="Arial" pitchFamily="34" charset="0"/>
            </a:endParaRPr>
          </a:p>
        </p:txBody>
      </p:sp>
      <p:sp>
        <p:nvSpPr>
          <p:cNvPr id="9339" name="Rectangle 123"/>
          <p:cNvSpPr>
            <a:spLocks noChangeArrowheads="1"/>
          </p:cNvSpPr>
          <p:nvPr/>
        </p:nvSpPr>
        <p:spPr bwMode="auto">
          <a:xfrm>
            <a:off x="2360613" y="5473700"/>
            <a:ext cx="247650" cy="212725"/>
          </a:xfrm>
          <a:prstGeom prst="rect">
            <a:avLst/>
          </a:prstGeom>
          <a:noFill/>
          <a:ln w="9525">
            <a:noFill/>
            <a:miter lim="800000"/>
            <a:headEnd/>
            <a:tailEnd/>
          </a:ln>
        </p:spPr>
        <p:txBody>
          <a:bodyPr wrap="none" lIns="0" tIns="0" rIns="0" bIns="0">
            <a:spAutoFit/>
          </a:bodyPr>
          <a:lstStyle/>
          <a:p>
            <a:pPr algn="ctr"/>
            <a:r>
              <a:rPr kumimoji="1" lang="en-US" sz="1400" dirty="0">
                <a:solidFill>
                  <a:srgbClr val="000000"/>
                </a:solidFill>
                <a:latin typeface="Book Antiqua" pitchFamily="18" charset="0"/>
                <a:cs typeface="Arial" pitchFamily="34" charset="0"/>
              </a:rPr>
              <a:t>0.5</a:t>
            </a:r>
            <a:endParaRPr kumimoji="1" lang="en-US" sz="1400" dirty="0">
              <a:latin typeface="Book Antiqua" pitchFamily="18" charset="0"/>
              <a:cs typeface="Arial" pitchFamily="34" charset="0"/>
            </a:endParaRPr>
          </a:p>
        </p:txBody>
      </p:sp>
      <p:sp>
        <p:nvSpPr>
          <p:cNvPr id="9340" name="Rectangle 124"/>
          <p:cNvSpPr>
            <a:spLocks noChangeArrowheads="1"/>
          </p:cNvSpPr>
          <p:nvPr/>
        </p:nvSpPr>
        <p:spPr bwMode="auto">
          <a:xfrm>
            <a:off x="3027363" y="5473700"/>
            <a:ext cx="247650" cy="212725"/>
          </a:xfrm>
          <a:prstGeom prst="rect">
            <a:avLst/>
          </a:prstGeom>
          <a:noFill/>
          <a:ln w="9525">
            <a:noFill/>
            <a:miter lim="800000"/>
            <a:headEnd/>
            <a:tailEnd/>
          </a:ln>
        </p:spPr>
        <p:txBody>
          <a:bodyPr wrap="none" lIns="0" tIns="0" rIns="0" bIns="0">
            <a:spAutoFit/>
          </a:bodyPr>
          <a:lstStyle/>
          <a:p>
            <a:pPr algn="ctr"/>
            <a:r>
              <a:rPr kumimoji="1" lang="en-US" sz="1400" dirty="0">
                <a:solidFill>
                  <a:srgbClr val="000000"/>
                </a:solidFill>
                <a:latin typeface="Book Antiqua" pitchFamily="18" charset="0"/>
                <a:cs typeface="Arial" pitchFamily="34" charset="0"/>
              </a:rPr>
              <a:t>1.5</a:t>
            </a:r>
            <a:endParaRPr kumimoji="1" lang="en-US" sz="1400" dirty="0">
              <a:latin typeface="Book Antiqua" pitchFamily="18" charset="0"/>
              <a:cs typeface="Arial" pitchFamily="34" charset="0"/>
            </a:endParaRPr>
          </a:p>
        </p:txBody>
      </p:sp>
      <p:sp>
        <p:nvSpPr>
          <p:cNvPr id="9341" name="Rectangle 125"/>
          <p:cNvSpPr>
            <a:spLocks noChangeArrowheads="1"/>
          </p:cNvSpPr>
          <p:nvPr/>
        </p:nvSpPr>
        <p:spPr bwMode="auto">
          <a:xfrm>
            <a:off x="3695700" y="5473700"/>
            <a:ext cx="246063" cy="212725"/>
          </a:xfrm>
          <a:prstGeom prst="rect">
            <a:avLst/>
          </a:prstGeom>
          <a:noFill/>
          <a:ln w="9525">
            <a:noFill/>
            <a:miter lim="800000"/>
            <a:headEnd/>
            <a:tailEnd/>
          </a:ln>
        </p:spPr>
        <p:txBody>
          <a:bodyPr wrap="none" lIns="0" tIns="0" rIns="0" bIns="0">
            <a:spAutoFit/>
          </a:bodyPr>
          <a:lstStyle/>
          <a:p>
            <a:pPr algn="ctr"/>
            <a:r>
              <a:rPr kumimoji="1" lang="en-US" sz="1400" dirty="0">
                <a:solidFill>
                  <a:srgbClr val="000000"/>
                </a:solidFill>
                <a:latin typeface="Book Antiqua" pitchFamily="18" charset="0"/>
                <a:cs typeface="Arial" pitchFamily="34" charset="0"/>
              </a:rPr>
              <a:t>3.5</a:t>
            </a:r>
            <a:endParaRPr kumimoji="1" lang="en-US" sz="1400" dirty="0">
              <a:latin typeface="Book Antiqua" pitchFamily="18" charset="0"/>
              <a:cs typeface="Arial" pitchFamily="34" charset="0"/>
            </a:endParaRPr>
          </a:p>
        </p:txBody>
      </p:sp>
      <p:sp>
        <p:nvSpPr>
          <p:cNvPr id="9342" name="Rectangle 126"/>
          <p:cNvSpPr>
            <a:spLocks noChangeArrowheads="1"/>
          </p:cNvSpPr>
          <p:nvPr/>
        </p:nvSpPr>
        <p:spPr bwMode="auto">
          <a:xfrm>
            <a:off x="4370388" y="5473700"/>
            <a:ext cx="246062" cy="212725"/>
          </a:xfrm>
          <a:prstGeom prst="rect">
            <a:avLst/>
          </a:prstGeom>
          <a:noFill/>
          <a:ln w="9525">
            <a:noFill/>
            <a:miter lim="800000"/>
            <a:headEnd/>
            <a:tailEnd/>
          </a:ln>
        </p:spPr>
        <p:txBody>
          <a:bodyPr wrap="none" lIns="0" tIns="0" rIns="0" bIns="0">
            <a:spAutoFit/>
          </a:bodyPr>
          <a:lstStyle/>
          <a:p>
            <a:pPr algn="ctr"/>
            <a:r>
              <a:rPr kumimoji="1" lang="en-US" sz="1400" dirty="0">
                <a:solidFill>
                  <a:srgbClr val="000000"/>
                </a:solidFill>
                <a:latin typeface="Book Antiqua" pitchFamily="18" charset="0"/>
                <a:cs typeface="Arial" pitchFamily="34" charset="0"/>
              </a:rPr>
              <a:t>4.5</a:t>
            </a:r>
            <a:endParaRPr kumimoji="1" lang="en-US" sz="1400" dirty="0">
              <a:latin typeface="Book Antiqua" pitchFamily="18" charset="0"/>
              <a:cs typeface="Arial" pitchFamily="34" charset="0"/>
            </a:endParaRPr>
          </a:p>
        </p:txBody>
      </p:sp>
      <p:sp>
        <p:nvSpPr>
          <p:cNvPr id="9343" name="Rectangle 127"/>
          <p:cNvSpPr>
            <a:spLocks noChangeArrowheads="1"/>
          </p:cNvSpPr>
          <p:nvPr/>
        </p:nvSpPr>
        <p:spPr bwMode="auto">
          <a:xfrm>
            <a:off x="5030788" y="5473700"/>
            <a:ext cx="246062" cy="212725"/>
          </a:xfrm>
          <a:prstGeom prst="rect">
            <a:avLst/>
          </a:prstGeom>
          <a:noFill/>
          <a:ln w="9525">
            <a:noFill/>
            <a:miter lim="800000"/>
            <a:headEnd/>
            <a:tailEnd/>
          </a:ln>
        </p:spPr>
        <p:txBody>
          <a:bodyPr wrap="none" lIns="0" tIns="0" rIns="0" bIns="0">
            <a:spAutoFit/>
          </a:bodyPr>
          <a:lstStyle/>
          <a:p>
            <a:pPr algn="ctr"/>
            <a:r>
              <a:rPr kumimoji="1" lang="en-US" sz="1400" dirty="0">
                <a:solidFill>
                  <a:srgbClr val="000000"/>
                </a:solidFill>
                <a:latin typeface="Book Antiqua" pitchFamily="18" charset="0"/>
                <a:cs typeface="Arial" pitchFamily="34" charset="0"/>
              </a:rPr>
              <a:t>5.5</a:t>
            </a:r>
            <a:endParaRPr kumimoji="1" lang="en-US" sz="1400" dirty="0">
              <a:latin typeface="Book Antiqua" pitchFamily="18" charset="0"/>
              <a:cs typeface="Arial" pitchFamily="34" charset="0"/>
            </a:endParaRPr>
          </a:p>
        </p:txBody>
      </p:sp>
      <p:sp>
        <p:nvSpPr>
          <p:cNvPr id="9344" name="Rectangle 128"/>
          <p:cNvSpPr>
            <a:spLocks noChangeArrowheads="1"/>
          </p:cNvSpPr>
          <p:nvPr/>
        </p:nvSpPr>
        <p:spPr bwMode="auto">
          <a:xfrm>
            <a:off x="5707063" y="5473700"/>
            <a:ext cx="247650" cy="212725"/>
          </a:xfrm>
          <a:prstGeom prst="rect">
            <a:avLst/>
          </a:prstGeom>
          <a:noFill/>
          <a:ln w="9525">
            <a:noFill/>
            <a:miter lim="800000"/>
            <a:headEnd/>
            <a:tailEnd/>
          </a:ln>
        </p:spPr>
        <p:txBody>
          <a:bodyPr wrap="none" lIns="0" tIns="0" rIns="0" bIns="0">
            <a:spAutoFit/>
          </a:bodyPr>
          <a:lstStyle/>
          <a:p>
            <a:pPr algn="ctr"/>
            <a:r>
              <a:rPr kumimoji="1" lang="en-US" sz="1400" dirty="0">
                <a:solidFill>
                  <a:srgbClr val="000000"/>
                </a:solidFill>
                <a:latin typeface="Book Antiqua" pitchFamily="18" charset="0"/>
                <a:cs typeface="Arial" pitchFamily="34" charset="0"/>
              </a:rPr>
              <a:t>6.5</a:t>
            </a:r>
            <a:endParaRPr kumimoji="1" lang="en-US" sz="1400" dirty="0">
              <a:latin typeface="Book Antiqua" pitchFamily="18" charset="0"/>
              <a:cs typeface="Arial" pitchFamily="34" charset="0"/>
            </a:endParaRPr>
          </a:p>
        </p:txBody>
      </p:sp>
      <p:sp>
        <p:nvSpPr>
          <p:cNvPr id="9345" name="Rectangle 129"/>
          <p:cNvSpPr>
            <a:spLocks noChangeArrowheads="1"/>
          </p:cNvSpPr>
          <p:nvPr/>
        </p:nvSpPr>
        <p:spPr bwMode="auto">
          <a:xfrm>
            <a:off x="6375400" y="5473700"/>
            <a:ext cx="246063" cy="212725"/>
          </a:xfrm>
          <a:prstGeom prst="rect">
            <a:avLst/>
          </a:prstGeom>
          <a:noFill/>
          <a:ln w="9525">
            <a:noFill/>
            <a:miter lim="800000"/>
            <a:headEnd/>
            <a:tailEnd/>
          </a:ln>
        </p:spPr>
        <p:txBody>
          <a:bodyPr wrap="none" lIns="0" tIns="0" rIns="0" bIns="0">
            <a:spAutoFit/>
          </a:bodyPr>
          <a:lstStyle/>
          <a:p>
            <a:pPr algn="ctr"/>
            <a:r>
              <a:rPr kumimoji="1" lang="en-US" sz="1400" dirty="0">
                <a:solidFill>
                  <a:srgbClr val="000000"/>
                </a:solidFill>
                <a:latin typeface="Book Antiqua" pitchFamily="18" charset="0"/>
                <a:cs typeface="Arial" pitchFamily="34" charset="0"/>
              </a:rPr>
              <a:t>9.5</a:t>
            </a:r>
            <a:endParaRPr kumimoji="1" lang="en-US" sz="1400" dirty="0">
              <a:latin typeface="Book Antiqua" pitchFamily="18" charset="0"/>
              <a:cs typeface="Arial" pitchFamily="34" charset="0"/>
            </a:endParaRPr>
          </a:p>
        </p:txBody>
      </p:sp>
      <p:sp>
        <p:nvSpPr>
          <p:cNvPr id="9346" name="Rectangle 130"/>
          <p:cNvSpPr>
            <a:spLocks noChangeArrowheads="1"/>
          </p:cNvSpPr>
          <p:nvPr/>
        </p:nvSpPr>
        <p:spPr bwMode="auto">
          <a:xfrm>
            <a:off x="6989763" y="5473700"/>
            <a:ext cx="344487" cy="212725"/>
          </a:xfrm>
          <a:prstGeom prst="rect">
            <a:avLst/>
          </a:prstGeom>
          <a:noFill/>
          <a:ln w="9525">
            <a:noFill/>
            <a:miter lim="800000"/>
            <a:headEnd/>
            <a:tailEnd/>
          </a:ln>
        </p:spPr>
        <p:txBody>
          <a:bodyPr wrap="none" lIns="0" tIns="0" rIns="0" bIns="0">
            <a:spAutoFit/>
          </a:bodyPr>
          <a:lstStyle/>
          <a:p>
            <a:pPr algn="ctr"/>
            <a:r>
              <a:rPr kumimoji="1" lang="en-US" sz="1400" dirty="0">
                <a:solidFill>
                  <a:srgbClr val="000000"/>
                </a:solidFill>
                <a:latin typeface="Book Antiqua" pitchFamily="18" charset="0"/>
                <a:cs typeface="Arial" pitchFamily="34" charset="0"/>
              </a:rPr>
              <a:t>14.5</a:t>
            </a:r>
            <a:endParaRPr kumimoji="1" lang="en-US" sz="1400" dirty="0">
              <a:latin typeface="Book Antiqua" pitchFamily="18" charset="0"/>
              <a:cs typeface="Arial" pitchFamily="34" charset="0"/>
            </a:endParaRPr>
          </a:p>
        </p:txBody>
      </p:sp>
      <p:sp>
        <p:nvSpPr>
          <p:cNvPr id="9347" name="Rectangle 131"/>
          <p:cNvSpPr>
            <a:spLocks noChangeArrowheads="1"/>
          </p:cNvSpPr>
          <p:nvPr/>
        </p:nvSpPr>
        <p:spPr bwMode="auto">
          <a:xfrm>
            <a:off x="3867150" y="6019800"/>
            <a:ext cx="1257300" cy="274638"/>
          </a:xfrm>
          <a:prstGeom prst="rect">
            <a:avLst/>
          </a:prstGeom>
          <a:noFill/>
          <a:ln w="9525">
            <a:noFill/>
            <a:miter lim="800000"/>
            <a:headEnd/>
            <a:tailEnd/>
          </a:ln>
        </p:spPr>
        <p:txBody>
          <a:bodyPr wrap="none" lIns="0" tIns="0" rIns="0" bIns="0">
            <a:spAutoFit/>
          </a:bodyPr>
          <a:lstStyle/>
          <a:p>
            <a:pPr algn="ctr"/>
            <a:r>
              <a:rPr kumimoji="1" lang="en-US" b="1" dirty="0">
                <a:latin typeface="Book Antiqua" pitchFamily="18" charset="0"/>
                <a:cs typeface="Arial" pitchFamily="34" charset="0"/>
              </a:rPr>
              <a:t>Child’s Age</a:t>
            </a:r>
            <a:endParaRPr kumimoji="1" lang="en-US" sz="1400" dirty="0">
              <a:latin typeface="Book Antiqua" pitchFamily="18" charset="0"/>
              <a:cs typeface="Arial" pitchFamily="34" charset="0"/>
            </a:endParaRPr>
          </a:p>
        </p:txBody>
      </p:sp>
      <p:sp>
        <p:nvSpPr>
          <p:cNvPr id="9348" name="Line 132"/>
          <p:cNvSpPr>
            <a:spLocks noChangeShapeType="1"/>
          </p:cNvSpPr>
          <p:nvPr/>
        </p:nvSpPr>
        <p:spPr bwMode="auto">
          <a:xfrm>
            <a:off x="3771900" y="2908300"/>
            <a:ext cx="1327150" cy="292100"/>
          </a:xfrm>
          <a:prstGeom prst="line">
            <a:avLst/>
          </a:prstGeom>
          <a:noFill/>
          <a:ln w="28575">
            <a:solidFill>
              <a:srgbClr val="0000FF"/>
            </a:solidFill>
            <a:round/>
            <a:headEnd/>
            <a:tailEnd/>
          </a:ln>
        </p:spPr>
        <p:txBody>
          <a:bodyPr/>
          <a:lstStyle/>
          <a:p>
            <a:endParaRPr lang="en-US" dirty="0"/>
          </a:p>
        </p:txBody>
      </p:sp>
      <p:sp>
        <p:nvSpPr>
          <p:cNvPr id="9349" name="Line 133"/>
          <p:cNvSpPr>
            <a:spLocks noChangeShapeType="1"/>
          </p:cNvSpPr>
          <p:nvPr/>
        </p:nvSpPr>
        <p:spPr bwMode="auto">
          <a:xfrm flipV="1">
            <a:off x="3846513" y="2827338"/>
            <a:ext cx="1252537" cy="80962"/>
          </a:xfrm>
          <a:prstGeom prst="line">
            <a:avLst/>
          </a:prstGeom>
          <a:noFill/>
          <a:ln w="28575">
            <a:solidFill>
              <a:srgbClr val="FF00FF"/>
            </a:solidFill>
            <a:round/>
            <a:headEnd/>
            <a:tailEnd/>
          </a:ln>
        </p:spPr>
        <p:txBody>
          <a:bodyPr/>
          <a:lstStyle/>
          <a:p>
            <a:endParaRPr lang="en-US" dirty="0"/>
          </a:p>
        </p:txBody>
      </p:sp>
      <p:sp>
        <p:nvSpPr>
          <p:cNvPr id="9350" name="Line 134"/>
          <p:cNvSpPr>
            <a:spLocks noChangeShapeType="1"/>
          </p:cNvSpPr>
          <p:nvPr/>
        </p:nvSpPr>
        <p:spPr bwMode="auto">
          <a:xfrm flipV="1">
            <a:off x="1600200" y="3657600"/>
            <a:ext cx="5638800" cy="46038"/>
          </a:xfrm>
          <a:prstGeom prst="line">
            <a:avLst/>
          </a:prstGeom>
          <a:noFill/>
          <a:ln w="57150">
            <a:solidFill>
              <a:srgbClr val="003300"/>
            </a:solidFill>
            <a:round/>
            <a:headEnd/>
            <a:tailEnd/>
          </a:ln>
        </p:spPr>
        <p:txBody>
          <a:bodyPr anchor="ctr">
            <a:spAutoFit/>
          </a:bodyPr>
          <a:lstStyle/>
          <a:p>
            <a:endParaRPr lang="en-US" dirty="0"/>
          </a:p>
        </p:txBody>
      </p:sp>
      <p:sp>
        <p:nvSpPr>
          <p:cNvPr id="9351" name="Text Box 135"/>
          <p:cNvSpPr txBox="1">
            <a:spLocks noChangeArrowheads="1"/>
          </p:cNvSpPr>
          <p:nvPr/>
        </p:nvSpPr>
        <p:spPr bwMode="auto">
          <a:xfrm rot="5400000">
            <a:off x="-1442243" y="3423443"/>
            <a:ext cx="4254500" cy="303213"/>
          </a:xfrm>
          <a:prstGeom prst="rect">
            <a:avLst/>
          </a:prstGeom>
          <a:noFill/>
          <a:ln w="9525">
            <a:noFill/>
            <a:miter lim="800000"/>
            <a:headEnd/>
            <a:tailEnd/>
          </a:ln>
        </p:spPr>
        <p:txBody>
          <a:bodyPr rot="10800000" vert="eaVert" lIns="0" tIns="0" rIns="0" bIns="0">
            <a:spAutoFit/>
          </a:bodyPr>
          <a:lstStyle/>
          <a:p>
            <a:pPr algn="ctr"/>
            <a:r>
              <a:rPr kumimoji="1" lang="en-US" sz="1400" dirty="0">
                <a:latin typeface="Book Antiqua" pitchFamily="18" charset="0"/>
                <a:cs typeface="Arial" pitchFamily="34" charset="0"/>
              </a:rPr>
              <a:t>M</a:t>
            </a:r>
          </a:p>
          <a:p>
            <a:pPr algn="ctr"/>
            <a:r>
              <a:rPr kumimoji="1" lang="en-US" sz="1400" dirty="0">
                <a:latin typeface="Book Antiqua" pitchFamily="18" charset="0"/>
                <a:cs typeface="Arial" pitchFamily="34" charset="0"/>
              </a:rPr>
              <a:t>A</a:t>
            </a:r>
          </a:p>
          <a:p>
            <a:pPr algn="ctr"/>
            <a:r>
              <a:rPr kumimoji="1" lang="en-US" sz="1400" dirty="0">
                <a:latin typeface="Book Antiqua" pitchFamily="18" charset="0"/>
                <a:cs typeface="Arial" pitchFamily="34" charset="0"/>
              </a:rPr>
              <a:t>R</a:t>
            </a:r>
          </a:p>
          <a:p>
            <a:pPr algn="ctr"/>
            <a:r>
              <a:rPr kumimoji="1" lang="en-US" sz="1400" dirty="0">
                <a:latin typeface="Book Antiqua" pitchFamily="18" charset="0"/>
                <a:cs typeface="Arial" pitchFamily="34" charset="0"/>
              </a:rPr>
              <a:t>I</a:t>
            </a:r>
          </a:p>
          <a:p>
            <a:pPr algn="ctr"/>
            <a:r>
              <a:rPr kumimoji="1" lang="en-US" sz="1400" dirty="0">
                <a:latin typeface="Book Antiqua" pitchFamily="18" charset="0"/>
                <a:cs typeface="Arial" pitchFamily="34" charset="0"/>
              </a:rPr>
              <a:t>T</a:t>
            </a:r>
          </a:p>
          <a:p>
            <a:pPr algn="ctr"/>
            <a:r>
              <a:rPr kumimoji="1" lang="en-US" sz="1400" dirty="0">
                <a:latin typeface="Book Antiqua" pitchFamily="18" charset="0"/>
                <a:cs typeface="Arial" pitchFamily="34" charset="0"/>
              </a:rPr>
              <a:t>A</a:t>
            </a:r>
          </a:p>
          <a:p>
            <a:pPr algn="ctr"/>
            <a:r>
              <a:rPr kumimoji="1" lang="en-US" sz="1400" dirty="0">
                <a:latin typeface="Book Antiqua" pitchFamily="18" charset="0"/>
                <a:cs typeface="Arial" pitchFamily="34" charset="0"/>
              </a:rPr>
              <a:t>L</a:t>
            </a:r>
          </a:p>
          <a:p>
            <a:pPr algn="ctr"/>
            <a:endParaRPr kumimoji="1" lang="en-US" sz="1400" dirty="0">
              <a:latin typeface="Book Antiqua" pitchFamily="18" charset="0"/>
              <a:cs typeface="Arial" pitchFamily="34" charset="0"/>
            </a:endParaRPr>
          </a:p>
          <a:p>
            <a:pPr algn="ctr"/>
            <a:r>
              <a:rPr kumimoji="1" lang="en-US" sz="1400" dirty="0">
                <a:latin typeface="Book Antiqua" pitchFamily="18" charset="0"/>
                <a:cs typeface="Arial" pitchFamily="34" charset="0"/>
              </a:rPr>
              <a:t>S</a:t>
            </a:r>
          </a:p>
          <a:p>
            <a:pPr algn="ctr"/>
            <a:r>
              <a:rPr kumimoji="1" lang="en-US" sz="1400" dirty="0">
                <a:latin typeface="Book Antiqua" pitchFamily="18" charset="0"/>
                <a:cs typeface="Arial" pitchFamily="34" charset="0"/>
              </a:rPr>
              <a:t>A</a:t>
            </a:r>
          </a:p>
          <a:p>
            <a:pPr algn="ctr"/>
            <a:r>
              <a:rPr kumimoji="1" lang="en-US" sz="1400" dirty="0">
                <a:latin typeface="Book Antiqua" pitchFamily="18" charset="0"/>
                <a:cs typeface="Arial" pitchFamily="34" charset="0"/>
              </a:rPr>
              <a:t>T</a:t>
            </a:r>
          </a:p>
          <a:p>
            <a:pPr algn="ctr"/>
            <a:r>
              <a:rPr kumimoji="1" lang="en-US" sz="1400" dirty="0">
                <a:latin typeface="Book Antiqua" pitchFamily="18" charset="0"/>
                <a:cs typeface="Arial" pitchFamily="34" charset="0"/>
              </a:rPr>
              <a:t>I </a:t>
            </a:r>
          </a:p>
          <a:p>
            <a:pPr algn="ctr"/>
            <a:r>
              <a:rPr kumimoji="1" lang="en-US" sz="1400" dirty="0">
                <a:latin typeface="Book Antiqua" pitchFamily="18" charset="0"/>
                <a:cs typeface="Arial" pitchFamily="34" charset="0"/>
              </a:rPr>
              <a:t>S</a:t>
            </a:r>
          </a:p>
          <a:p>
            <a:pPr algn="ctr"/>
            <a:r>
              <a:rPr kumimoji="1" lang="en-US" sz="1400" dirty="0">
                <a:latin typeface="Book Antiqua" pitchFamily="18" charset="0"/>
                <a:cs typeface="Arial" pitchFamily="34" charset="0"/>
              </a:rPr>
              <a:t>F</a:t>
            </a:r>
          </a:p>
          <a:p>
            <a:pPr algn="ctr"/>
            <a:r>
              <a:rPr kumimoji="1" lang="en-US" sz="1400" dirty="0">
                <a:latin typeface="Book Antiqua" pitchFamily="18" charset="0"/>
                <a:cs typeface="Arial" pitchFamily="34" charset="0"/>
              </a:rPr>
              <a:t>A</a:t>
            </a:r>
          </a:p>
          <a:p>
            <a:pPr algn="ctr"/>
            <a:r>
              <a:rPr kumimoji="1" lang="en-US" sz="1400" dirty="0">
                <a:latin typeface="Book Antiqua" pitchFamily="18" charset="0"/>
                <a:cs typeface="Arial" pitchFamily="34" charset="0"/>
              </a:rPr>
              <a:t>C</a:t>
            </a:r>
          </a:p>
          <a:p>
            <a:pPr algn="ctr"/>
            <a:r>
              <a:rPr kumimoji="1" lang="en-US" sz="1400" dirty="0">
                <a:latin typeface="Book Antiqua" pitchFamily="18" charset="0"/>
                <a:cs typeface="Arial" pitchFamily="34" charset="0"/>
              </a:rPr>
              <a:t>T</a:t>
            </a:r>
          </a:p>
          <a:p>
            <a:pPr algn="ctr"/>
            <a:r>
              <a:rPr kumimoji="1" lang="en-US" sz="1400" dirty="0">
                <a:latin typeface="Book Antiqua" pitchFamily="18" charset="0"/>
                <a:cs typeface="Arial" pitchFamily="34" charset="0"/>
              </a:rPr>
              <a:t>I</a:t>
            </a:r>
          </a:p>
          <a:p>
            <a:pPr algn="ctr"/>
            <a:r>
              <a:rPr kumimoji="1" lang="en-US" sz="1400" dirty="0">
                <a:latin typeface="Book Antiqua" pitchFamily="18" charset="0"/>
                <a:cs typeface="Arial" pitchFamily="34" charset="0"/>
              </a:rPr>
              <a:t>O</a:t>
            </a:r>
          </a:p>
          <a:p>
            <a:pPr algn="ctr"/>
            <a:r>
              <a:rPr kumimoji="1" lang="en-US" sz="1400" dirty="0">
                <a:latin typeface="Book Antiqua" pitchFamily="18" charset="0"/>
                <a:cs typeface="Arial" pitchFamily="34" charset="0"/>
              </a:rPr>
              <a:t>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609600" y="381000"/>
            <a:ext cx="7391400" cy="1143000"/>
          </a:xfrm>
          <a:noFill/>
          <a:ln/>
        </p:spPr>
        <p:txBody>
          <a:bodyPr>
            <a:normAutofit/>
            <a:scene3d>
              <a:camera prst="orthographicFront"/>
              <a:lightRig rig="soft" dir="t">
                <a:rot lat="0" lon="0" rev="16800000"/>
              </a:lightRig>
            </a:scene3d>
            <a:sp3d prstMaterial="softEdge">
              <a:bevelT w="38100" h="38100"/>
            </a:sp3d>
          </a:bodyPr>
          <a:lstStyle/>
          <a:p>
            <a:pPr fontAlgn="auto">
              <a:spcAft>
                <a:spcPts val="0"/>
              </a:spcAft>
              <a:defRPr/>
            </a:pPr>
            <a:r>
              <a:rPr lang="en-US" sz="3400" b="1"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…perhaps due to this familial dynamic</a:t>
            </a:r>
          </a:p>
        </p:txBody>
      </p:sp>
      <p:sp>
        <p:nvSpPr>
          <p:cNvPr id="11267" name="Rectangle 3"/>
          <p:cNvSpPr>
            <a:spLocks noGrp="1" noChangeArrowheads="1"/>
          </p:cNvSpPr>
          <p:nvPr>
            <p:ph idx="4294967295"/>
          </p:nvPr>
        </p:nvSpPr>
        <p:spPr>
          <a:xfrm>
            <a:off x="0" y="1600200"/>
            <a:ext cx="8229600" cy="4525963"/>
          </a:xfrm>
        </p:spPr>
        <p:txBody>
          <a:bodyPr/>
          <a:lstStyle/>
          <a:p>
            <a:pPr marL="547688" indent="-411163" algn="ctr">
              <a:buFont typeface="Wingdings" pitchFamily="2" charset="2"/>
              <a:buNone/>
            </a:pPr>
            <a:r>
              <a:rPr lang="en-US" dirty="0"/>
              <a:t>Coparenting ≠ couple systems </a:t>
            </a:r>
            <a:endParaRPr lang="en-US" sz="1900" dirty="0"/>
          </a:p>
          <a:p>
            <a:pPr marL="547688" indent="-411163">
              <a:buFont typeface="Wingdings" pitchFamily="2" charset="2"/>
              <a:buNone/>
            </a:pPr>
            <a:endParaRPr lang="en-US" sz="1900" dirty="0"/>
          </a:p>
          <a:p>
            <a:pPr marL="547688" indent="-411163">
              <a:buFont typeface="Wingdings" pitchFamily="2" charset="2"/>
              <a:buNone/>
            </a:pPr>
            <a:r>
              <a:rPr lang="en-US" dirty="0"/>
              <a:t>Mom						Dad</a:t>
            </a:r>
          </a:p>
          <a:p>
            <a:pPr marL="547688" indent="-411163">
              <a:buFont typeface="Wingdings" pitchFamily="2" charset="2"/>
              <a:buNone/>
            </a:pPr>
            <a:endParaRPr lang="en-US" dirty="0"/>
          </a:p>
          <a:p>
            <a:pPr marL="547688" indent="-411163">
              <a:buFont typeface="Wingdings" pitchFamily="2" charset="2"/>
              <a:buNone/>
            </a:pPr>
            <a:endParaRPr lang="en-US" dirty="0"/>
          </a:p>
          <a:p>
            <a:pPr marL="547688" indent="-411163">
              <a:buFont typeface="Wingdings" pitchFamily="2" charset="2"/>
              <a:buNone/>
            </a:pPr>
            <a:endParaRPr lang="en-US" dirty="0"/>
          </a:p>
          <a:p>
            <a:pPr marL="547688" indent="-411163">
              <a:buFont typeface="Wingdings" pitchFamily="2" charset="2"/>
              <a:buNone/>
            </a:pPr>
            <a:r>
              <a:rPr lang="en-US" dirty="0"/>
              <a:t>				</a:t>
            </a:r>
          </a:p>
          <a:p>
            <a:pPr marL="547688" indent="-411163">
              <a:buFont typeface="Wingdings" pitchFamily="2" charset="2"/>
              <a:buNone/>
            </a:pPr>
            <a:r>
              <a:rPr lang="en-US" dirty="0"/>
              <a:t>				      Child</a:t>
            </a:r>
          </a:p>
        </p:txBody>
      </p:sp>
      <p:sp>
        <p:nvSpPr>
          <p:cNvPr id="11268" name="Rectangle 4"/>
          <p:cNvSpPr>
            <a:spLocks noChangeArrowheads="1"/>
          </p:cNvSpPr>
          <p:nvPr/>
        </p:nvSpPr>
        <p:spPr bwMode="auto">
          <a:xfrm>
            <a:off x="4114800" y="3429000"/>
            <a:ext cx="2012950" cy="366713"/>
          </a:xfrm>
          <a:prstGeom prst="rect">
            <a:avLst/>
          </a:prstGeom>
          <a:noFill/>
          <a:ln w="9525">
            <a:noFill/>
            <a:miter lim="800000"/>
            <a:headEnd/>
            <a:tailEnd/>
          </a:ln>
        </p:spPr>
        <p:txBody>
          <a:bodyPr wrap="none">
            <a:spAutoFit/>
          </a:bodyPr>
          <a:lstStyle/>
          <a:p>
            <a:r>
              <a:rPr lang="en-US" dirty="0">
                <a:latin typeface="Verdana" pitchFamily="34" charset="0"/>
                <a:cs typeface="Arial" pitchFamily="34" charset="0"/>
              </a:rPr>
              <a:t>		</a:t>
            </a:r>
          </a:p>
        </p:txBody>
      </p:sp>
      <p:pic>
        <p:nvPicPr>
          <p:cNvPr id="11269" name="Picture 5" descr="triangle"/>
          <p:cNvPicPr>
            <a:picLocks noChangeAspect="1" noChangeArrowheads="1"/>
          </p:cNvPicPr>
          <p:nvPr/>
        </p:nvPicPr>
        <p:blipFill>
          <a:blip r:embed="rId3" cstate="print"/>
          <a:srcRect/>
          <a:stretch>
            <a:fillRect/>
          </a:stretch>
        </p:blipFill>
        <p:spPr bwMode="auto">
          <a:xfrm>
            <a:off x="1600200" y="2362200"/>
            <a:ext cx="3810000" cy="2514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990600" y="0"/>
            <a:ext cx="8153400" cy="2057400"/>
          </a:xfrm>
        </p:spPr>
        <p:txBody>
          <a:bodyPr anchor="ctr"/>
          <a:lstStyle/>
          <a:p>
            <a:pPr eaLnBrk="1" hangingPunct="1"/>
            <a:r>
              <a:rPr lang="en-US" sz="2800" dirty="0" smtClean="0"/>
              <a:t>‘Attachment’ Relationships to Fathers </a:t>
            </a:r>
            <a:br>
              <a:rPr lang="en-US" sz="2800" dirty="0" smtClean="0"/>
            </a:br>
            <a:r>
              <a:rPr lang="en-US" sz="2800" dirty="0" smtClean="0"/>
              <a:t>	vs. Mothers</a:t>
            </a:r>
          </a:p>
        </p:txBody>
      </p:sp>
      <p:sp>
        <p:nvSpPr>
          <p:cNvPr id="11267" name="Content Placeholder 2"/>
          <p:cNvSpPr>
            <a:spLocks noGrp="1"/>
          </p:cNvSpPr>
          <p:nvPr>
            <p:ph idx="4294967295"/>
          </p:nvPr>
        </p:nvSpPr>
        <p:spPr>
          <a:xfrm>
            <a:off x="1219200" y="2057400"/>
            <a:ext cx="7924800" cy="5105400"/>
          </a:xfrm>
        </p:spPr>
        <p:txBody>
          <a:bodyPr/>
          <a:lstStyle/>
          <a:p>
            <a:pPr eaLnBrk="1" hangingPunct="1"/>
            <a:r>
              <a:rPr lang="en-US" i="1" dirty="0" smtClean="0"/>
              <a:t>Secure attachment to mother provides ‘comfort when 	child is distressed’. </a:t>
            </a:r>
          </a:p>
          <a:p>
            <a:pPr eaLnBrk="1" hangingPunct="1"/>
            <a:r>
              <a:rPr lang="en-US" i="1" dirty="0" smtClean="0"/>
              <a:t>Father provides security in context of 	monitored controlled excitement through 	sensitive and challenging support ‘when child’s 	exploratory system is aroused…or when child is 	on the edge of coping’.</a:t>
            </a:r>
          </a:p>
          <a:p>
            <a:pPr eaLnBrk="1" hangingPunct="1"/>
            <a:r>
              <a:rPr lang="en-US" i="1" dirty="0" smtClean="0"/>
              <a:t>and we know that children form…</a:t>
            </a:r>
            <a:endParaRPr lang="en-US" dirty="0" smtClean="0"/>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990600" y="228600"/>
            <a:ext cx="8153400" cy="1371600"/>
          </a:xfrm>
        </p:spPr>
        <p:txBody>
          <a:bodyPr anchor="ctr"/>
          <a:lstStyle/>
          <a:p>
            <a:pPr eaLnBrk="1" hangingPunct="1"/>
            <a:r>
              <a:rPr lang="en-US" dirty="0" smtClean="0"/>
              <a:t>…multiple ‘attachments’</a:t>
            </a:r>
            <a:r>
              <a:rPr lang="en-US" dirty="0" smtClean="0">
                <a:solidFill>
                  <a:srgbClr val="FFFF00"/>
                </a:solidFill>
              </a:rPr>
              <a:t> </a:t>
            </a:r>
          </a:p>
        </p:txBody>
      </p:sp>
      <p:sp>
        <p:nvSpPr>
          <p:cNvPr id="12291" name="Content Placeholder 2"/>
          <p:cNvSpPr>
            <a:spLocks noGrp="1"/>
          </p:cNvSpPr>
          <p:nvPr>
            <p:ph idx="4294967295"/>
          </p:nvPr>
        </p:nvSpPr>
        <p:spPr>
          <a:xfrm>
            <a:off x="0" y="1676400"/>
            <a:ext cx="7772400" cy="4449763"/>
          </a:xfrm>
        </p:spPr>
        <p:txBody>
          <a:bodyPr/>
          <a:lstStyle/>
          <a:p>
            <a:pPr eaLnBrk="1" hangingPunct="1"/>
            <a:r>
              <a:rPr lang="en-US" sz="2400" dirty="0" smtClean="0"/>
              <a:t>Fathers more involved in childrearing than ever before</a:t>
            </a:r>
          </a:p>
          <a:p>
            <a:pPr eaLnBrk="1" hangingPunct="1"/>
            <a:r>
              <a:rPr lang="en-US" sz="2400" dirty="0" smtClean="0"/>
              <a:t>Grandparents are involved across many 	social classes 	and cultural groups</a:t>
            </a:r>
          </a:p>
          <a:p>
            <a:pPr eaLnBrk="1" hangingPunct="1"/>
            <a:r>
              <a:rPr lang="en-US" sz="2400" dirty="0" smtClean="0"/>
              <a:t>Daycare/educare/extended family providers are 	involved early </a:t>
            </a:r>
          </a:p>
          <a:p>
            <a:pPr eaLnBrk="1" hangingPunct="1"/>
            <a:r>
              <a:rPr lang="en-US" sz="2400" dirty="0" smtClean="0"/>
              <a:t>Each of these significant relationships play a dynamic 	(cumulative?) role in family-based child 	rearing/‘attachings’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914400" y="457200"/>
            <a:ext cx="8229600" cy="947738"/>
          </a:xfrm>
          <a:noFill/>
          <a:ln/>
        </p:spPr>
        <p:txBody>
          <a:bodyPr>
            <a:normAutofit fontScale="90000"/>
            <a:scene3d>
              <a:camera prst="orthographicFront"/>
              <a:lightRig rig="soft" dir="t">
                <a:rot lat="0" lon="0" rev="16800000"/>
              </a:lightRig>
            </a:scene3d>
            <a:sp3d prstMaterial="softEdge">
              <a:bevelT w="38100" h="38100"/>
            </a:sp3d>
          </a:bodyPr>
          <a:lstStyle/>
          <a:p>
            <a:pPr fontAlgn="auto">
              <a:spcAft>
                <a:spcPts val="0"/>
              </a:spcAft>
              <a:defRPr/>
            </a:pPr>
            <a:r>
              <a:rPr lang="en-US" sz="3400" b="1"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Evidence that </a:t>
            </a:r>
            <a:br>
              <a:rPr lang="en-US" sz="3400" b="1"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br>
            <a:r>
              <a:rPr lang="en-US" sz="3400" b="1"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Children Respond Directly to Men</a:t>
            </a:r>
          </a:p>
        </p:txBody>
      </p:sp>
      <p:sp>
        <p:nvSpPr>
          <p:cNvPr id="15363" name="Rectangle 3"/>
          <p:cNvSpPr>
            <a:spLocks noGrp="1" noChangeArrowheads="1"/>
          </p:cNvSpPr>
          <p:nvPr>
            <p:ph idx="4294967295"/>
          </p:nvPr>
        </p:nvSpPr>
        <p:spPr>
          <a:xfrm>
            <a:off x="1027113" y="2017713"/>
            <a:ext cx="8116887" cy="4114800"/>
          </a:xfrm>
        </p:spPr>
        <p:txBody>
          <a:bodyPr/>
          <a:lstStyle/>
          <a:p>
            <a:pPr marL="547688" indent="-411163"/>
            <a:r>
              <a:rPr lang="en-US" sz="2800" dirty="0"/>
              <a:t>6 wk olds respond differently to mother/father  </a:t>
            </a:r>
          </a:p>
          <a:p>
            <a:pPr marL="547688" indent="-411163"/>
            <a:r>
              <a:rPr lang="en-US" sz="2800" dirty="0"/>
              <a:t>Toddlers use clearer behavioral cues to father</a:t>
            </a:r>
          </a:p>
          <a:p>
            <a:pPr marL="547688" indent="-411163"/>
            <a:r>
              <a:rPr lang="en-US" sz="2800" dirty="0"/>
              <a:t>Preschoolers use more advanced speech with 	</a:t>
            </a:r>
            <a:r>
              <a:rPr lang="en-US" sz="2800" dirty="0" smtClean="0"/>
              <a:t>fathers</a:t>
            </a: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TotalTime>
  <Words>709</Words>
  <Application>Microsoft Office PowerPoint</Application>
  <PresentationFormat>On-screen Show (4:3)</PresentationFormat>
  <Paragraphs>200</Paragraphs>
  <Slides>23</Slides>
  <Notes>20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Father’s Impact on Children; Consequences for Social Development</vt:lpstr>
      <vt:lpstr>Slide 2</vt:lpstr>
      <vt:lpstr>Mothering/Fathering well at any  age</vt:lpstr>
      <vt:lpstr>Slide 4</vt:lpstr>
      <vt:lpstr>Slide 5</vt:lpstr>
      <vt:lpstr>…perhaps due to this familial dynamic</vt:lpstr>
      <vt:lpstr>‘Attachment’ Relationships to Fathers   vs. Mothers</vt:lpstr>
      <vt:lpstr>…multiple ‘attachments’ </vt:lpstr>
      <vt:lpstr>Evidence that  Children Respond Directly to Men</vt:lpstr>
      <vt:lpstr>Distinguishing  Maternal/Paternal Behavior Trends</vt:lpstr>
      <vt:lpstr>Evidence that Men Respond to Children</vt:lpstr>
      <vt:lpstr>Father-Child Interactions</vt:lpstr>
      <vt:lpstr>Child Outcomes of Involved ‘Fathering’</vt:lpstr>
      <vt:lpstr>Adult Male Outcomes of  Involved Fathering</vt:lpstr>
      <vt:lpstr>… and a new brain?</vt:lpstr>
      <vt:lpstr>Other new perspectives on fathering</vt:lpstr>
      <vt:lpstr>Risks to Fatherhood</vt:lpstr>
      <vt:lpstr>Definition of Gatekeeping</vt:lpstr>
      <vt:lpstr>Research on paternal effects on child outcomes is far behind</vt:lpstr>
      <vt:lpstr>When scientific standards are met; child and parent outcomes are obvious and encouraging when coparenting is supported and evaluated</vt:lpstr>
      <vt:lpstr>How to implement change?</vt:lpstr>
      <vt:lpstr>Slide 22</vt:lpstr>
      <vt:lpstr>Slide 23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Father’s Impact on Children and Consequences for Social Development</dc:title>
  <dc:creator>Kyle</dc:creator>
  <cp:lastModifiedBy>Lynn</cp:lastModifiedBy>
  <cp:revision>16</cp:revision>
  <dcterms:created xsi:type="dcterms:W3CDTF">2016-02-10T02:33:43Z</dcterms:created>
  <dcterms:modified xsi:type="dcterms:W3CDTF">2016-02-16T21:03:11Z</dcterms:modified>
</cp:coreProperties>
</file>